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Montserrat Black"/>
      <p:bold r:id="rId46"/>
      <p:boldItalic r:id="rId47"/>
    </p:embeddedFont>
    <p:embeddedFont>
      <p:font typeface="Manrope"/>
      <p:regular r:id="rId48"/>
      <p:bold r:id="rId49"/>
    </p:embeddedFont>
    <p:embeddedFont>
      <p:font typeface="Montserrat ExtraBold"/>
      <p:bold r:id="rId50"/>
      <p:boldItalic r:id="rId51"/>
    </p:embeddedFont>
    <p:embeddedFont>
      <p:font typeface="Sora"/>
      <p:regular r:id="rId52"/>
      <p:bold r:id="rId53"/>
    </p:embeddedFont>
    <p:embeddedFont>
      <p:font typeface="Nunito Black"/>
      <p:bold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6" roundtripDataSignature="AMtx7mjEZqoum9ftgyeVa77GxXYTn6Aj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541A2F-0F36-4838-AC7F-FC7F0CA04077}">
  <a:tblStyle styleId="{ED541A2F-0F36-4838-AC7F-FC7F0CA040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Nunito-regular.fntdata"/><Relationship Id="rId41" Type="http://schemas.openxmlformats.org/officeDocument/2006/relationships/slide" Target="slides/slide35.xml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MontserratBlack-bold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anrope-regular.fntdata"/><Relationship Id="rId47" Type="http://schemas.openxmlformats.org/officeDocument/2006/relationships/font" Target="fonts/MontserratBlack-boldItalic.fntdata"/><Relationship Id="rId49" Type="http://schemas.openxmlformats.org/officeDocument/2006/relationships/font" Target="fonts/Manrop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ExtraBold-boldItalic.fntdata"/><Relationship Id="rId50" Type="http://schemas.openxmlformats.org/officeDocument/2006/relationships/font" Target="fonts/MontserratExtraBold-bold.fntdata"/><Relationship Id="rId53" Type="http://schemas.openxmlformats.org/officeDocument/2006/relationships/font" Target="fonts/Sora-bold.fntdata"/><Relationship Id="rId52" Type="http://schemas.openxmlformats.org/officeDocument/2006/relationships/font" Target="fonts/Sora-regular.fntdata"/><Relationship Id="rId11" Type="http://schemas.openxmlformats.org/officeDocument/2006/relationships/slide" Target="slides/slide5.xml"/><Relationship Id="rId55" Type="http://schemas.openxmlformats.org/officeDocument/2006/relationships/font" Target="fonts/NunitoBlack-boldItalic.fntdata"/><Relationship Id="rId10" Type="http://schemas.openxmlformats.org/officeDocument/2006/relationships/slide" Target="slides/slide4.xml"/><Relationship Id="rId54" Type="http://schemas.openxmlformats.org/officeDocument/2006/relationships/font" Target="fonts/NunitoBlack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37"/>
          <p:cNvGrpSpPr/>
          <p:nvPr/>
        </p:nvGrpSpPr>
        <p:grpSpPr>
          <a:xfrm>
            <a:off x="-1009425" y="-642815"/>
            <a:ext cx="11404940" cy="6489505"/>
            <a:chOff x="-1009425" y="-642815"/>
            <a:chExt cx="11404940" cy="6489505"/>
          </a:xfrm>
        </p:grpSpPr>
        <p:sp>
          <p:nvSpPr>
            <p:cNvPr id="10" name="Google Shape;10;p37"/>
            <p:cNvSpPr/>
            <p:nvPr/>
          </p:nvSpPr>
          <p:spPr>
            <a:xfrm>
              <a:off x="7870415" y="842191"/>
              <a:ext cx="2525100" cy="25251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37"/>
            <p:cNvSpPr/>
            <p:nvPr/>
          </p:nvSpPr>
          <p:spPr>
            <a:xfrm>
              <a:off x="2901450" y="2657990"/>
              <a:ext cx="3188700" cy="31887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7"/>
            <p:cNvSpPr/>
            <p:nvPr/>
          </p:nvSpPr>
          <p:spPr>
            <a:xfrm>
              <a:off x="-1009425" y="-642815"/>
              <a:ext cx="2442900" cy="24429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37"/>
          <p:cNvSpPr txBox="1"/>
          <p:nvPr>
            <p:ph type="ctrTitle"/>
          </p:nvPr>
        </p:nvSpPr>
        <p:spPr>
          <a:xfrm>
            <a:off x="954475" y="627800"/>
            <a:ext cx="7476300" cy="15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" type="subTitle"/>
          </p:nvPr>
        </p:nvSpPr>
        <p:spPr>
          <a:xfrm>
            <a:off x="4635700" y="2152900"/>
            <a:ext cx="3693600" cy="38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/>
          <p:nvPr/>
        </p:nvSpPr>
        <p:spPr>
          <a:xfrm>
            <a:off x="8148638" y="539498"/>
            <a:ext cx="2004300" cy="20043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6"/>
          <p:cNvSpPr/>
          <p:nvPr/>
        </p:nvSpPr>
        <p:spPr>
          <a:xfrm>
            <a:off x="4327543" y="4285388"/>
            <a:ext cx="2442900" cy="2442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6"/>
          <p:cNvSpPr/>
          <p:nvPr/>
        </p:nvSpPr>
        <p:spPr>
          <a:xfrm>
            <a:off x="-723000" y="-220100"/>
            <a:ext cx="1519200" cy="15192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6"/>
          <p:cNvSpPr txBox="1"/>
          <p:nvPr>
            <p:ph idx="1" type="subTitle"/>
          </p:nvPr>
        </p:nvSpPr>
        <p:spPr>
          <a:xfrm>
            <a:off x="4923249" y="2192075"/>
            <a:ext cx="25056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46"/>
          <p:cNvSpPr txBox="1"/>
          <p:nvPr>
            <p:ph idx="2" type="subTitle"/>
          </p:nvPr>
        </p:nvSpPr>
        <p:spPr>
          <a:xfrm>
            <a:off x="1715375" y="2192075"/>
            <a:ext cx="25056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46"/>
          <p:cNvSpPr txBox="1"/>
          <p:nvPr>
            <p:ph idx="3" type="subTitle"/>
          </p:nvPr>
        </p:nvSpPr>
        <p:spPr>
          <a:xfrm>
            <a:off x="1715375" y="1812879"/>
            <a:ext cx="2505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5" name="Google Shape;145;p46"/>
          <p:cNvSpPr txBox="1"/>
          <p:nvPr>
            <p:ph idx="4" type="subTitle"/>
          </p:nvPr>
        </p:nvSpPr>
        <p:spPr>
          <a:xfrm>
            <a:off x="4923250" y="1812879"/>
            <a:ext cx="2505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46" name="Google Shape;146;p46"/>
          <p:cNvGrpSpPr/>
          <p:nvPr/>
        </p:nvGrpSpPr>
        <p:grpSpPr>
          <a:xfrm>
            <a:off x="-1022435" y="3808775"/>
            <a:ext cx="11188876" cy="2020525"/>
            <a:chOff x="-1022435" y="3808775"/>
            <a:chExt cx="11188876" cy="2020525"/>
          </a:xfrm>
        </p:grpSpPr>
        <p:grpSp>
          <p:nvGrpSpPr>
            <p:cNvPr id="147" name="Google Shape;147;p46"/>
            <p:cNvGrpSpPr/>
            <p:nvPr/>
          </p:nvGrpSpPr>
          <p:grpSpPr>
            <a:xfrm>
              <a:off x="7798525" y="3808775"/>
              <a:ext cx="1265675" cy="1229625"/>
              <a:chOff x="7798525" y="3808775"/>
              <a:chExt cx="1265675" cy="1229625"/>
            </a:xfrm>
          </p:grpSpPr>
          <p:pic>
            <p:nvPicPr>
              <p:cNvPr id="148" name="Google Shape;148;p4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659975" y="3808775"/>
                <a:ext cx="404225" cy="1129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46"/>
              <p:cNvPicPr preferRelativeResize="0"/>
              <p:nvPr/>
            </p:nvPicPr>
            <p:blipFill rotWithShape="1">
              <a:blip r:embed="rId3">
                <a:alphaModFix/>
              </a:blip>
              <a:srcRect b="61795" l="49210" r="20197" t="0"/>
              <a:stretch/>
            </p:blipFill>
            <p:spPr>
              <a:xfrm>
                <a:off x="7798525" y="3958175"/>
                <a:ext cx="1209124" cy="108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" name="Google Shape;150;p46"/>
            <p:cNvGrpSpPr/>
            <p:nvPr/>
          </p:nvGrpSpPr>
          <p:grpSpPr>
            <a:xfrm>
              <a:off x="136375" y="4186775"/>
              <a:ext cx="2365727" cy="851626"/>
              <a:chOff x="136375" y="4186775"/>
              <a:chExt cx="2365727" cy="851626"/>
            </a:xfrm>
          </p:grpSpPr>
          <p:pic>
            <p:nvPicPr>
              <p:cNvPr id="151" name="Google Shape;151;p4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67776" y="4197987"/>
                <a:ext cx="290075" cy="81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46"/>
              <p:cNvPicPr preferRelativeResize="0"/>
              <p:nvPr/>
            </p:nvPicPr>
            <p:blipFill rotWithShape="1">
              <a:blip r:embed="rId3">
                <a:alphaModFix/>
              </a:blip>
              <a:srcRect b="69880" l="19971" r="20174" t="0"/>
              <a:stretch/>
            </p:blipFill>
            <p:spPr>
              <a:xfrm>
                <a:off x="136375" y="4186775"/>
                <a:ext cx="2365727" cy="851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3" name="Google Shape;153;p46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154" name="Google Shape;154;p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47"/>
          <p:cNvGrpSpPr/>
          <p:nvPr/>
        </p:nvGrpSpPr>
        <p:grpSpPr>
          <a:xfrm>
            <a:off x="-663876" y="-974152"/>
            <a:ext cx="9980082" cy="6949160"/>
            <a:chOff x="-663876" y="-974152"/>
            <a:chExt cx="9980082" cy="6949160"/>
          </a:xfrm>
        </p:grpSpPr>
        <p:sp>
          <p:nvSpPr>
            <p:cNvPr id="159" name="Google Shape;159;p47"/>
            <p:cNvSpPr/>
            <p:nvPr/>
          </p:nvSpPr>
          <p:spPr>
            <a:xfrm>
              <a:off x="-663876" y="-974152"/>
              <a:ext cx="2899800" cy="28998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7"/>
            <p:cNvSpPr/>
            <p:nvPr/>
          </p:nvSpPr>
          <p:spPr>
            <a:xfrm>
              <a:off x="6873306" y="3532108"/>
              <a:ext cx="2442900" cy="24429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47"/>
          <p:cNvGrpSpPr/>
          <p:nvPr/>
        </p:nvGrpSpPr>
        <p:grpSpPr>
          <a:xfrm>
            <a:off x="14000" y="3157676"/>
            <a:ext cx="9066249" cy="2047847"/>
            <a:chOff x="14000" y="3157676"/>
            <a:chExt cx="9066249" cy="2047847"/>
          </a:xfrm>
        </p:grpSpPr>
        <p:pic>
          <p:nvPicPr>
            <p:cNvPr id="162" name="Google Shape;162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512049" y="3157676"/>
              <a:ext cx="568200" cy="203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00" y="3572700"/>
              <a:ext cx="514650" cy="1359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7640" y="3942525"/>
              <a:ext cx="351926" cy="1262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47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166" name="Google Shape;166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47"/>
          <p:cNvSpPr txBox="1"/>
          <p:nvPr>
            <p:ph idx="1" type="subTitle"/>
          </p:nvPr>
        </p:nvSpPr>
        <p:spPr>
          <a:xfrm>
            <a:off x="3616375" y="2588876"/>
            <a:ext cx="4814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47"/>
          <p:cNvSpPr txBox="1"/>
          <p:nvPr>
            <p:ph idx="2" type="subTitle"/>
          </p:nvPr>
        </p:nvSpPr>
        <p:spPr>
          <a:xfrm>
            <a:off x="3616375" y="1610575"/>
            <a:ext cx="48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47"/>
          <p:cNvSpPr txBox="1"/>
          <p:nvPr>
            <p:ph idx="3" type="subTitle"/>
          </p:nvPr>
        </p:nvSpPr>
        <p:spPr>
          <a:xfrm>
            <a:off x="3616375" y="3668675"/>
            <a:ext cx="48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47"/>
          <p:cNvSpPr txBox="1"/>
          <p:nvPr>
            <p:ph idx="4" type="subTitle"/>
          </p:nvPr>
        </p:nvSpPr>
        <p:spPr>
          <a:xfrm>
            <a:off x="3616375" y="3376175"/>
            <a:ext cx="1783800" cy="29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4" name="Google Shape;174;p47"/>
          <p:cNvSpPr txBox="1"/>
          <p:nvPr>
            <p:ph idx="5" type="subTitle"/>
          </p:nvPr>
        </p:nvSpPr>
        <p:spPr>
          <a:xfrm>
            <a:off x="3616375" y="2296375"/>
            <a:ext cx="1783800" cy="29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5" name="Google Shape;175;p47"/>
          <p:cNvSpPr txBox="1"/>
          <p:nvPr>
            <p:ph idx="6" type="subTitle"/>
          </p:nvPr>
        </p:nvSpPr>
        <p:spPr>
          <a:xfrm>
            <a:off x="3616375" y="1318075"/>
            <a:ext cx="1783800" cy="29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8"/>
          <p:cNvSpPr/>
          <p:nvPr/>
        </p:nvSpPr>
        <p:spPr>
          <a:xfrm>
            <a:off x="4874612" y="566775"/>
            <a:ext cx="5174100" cy="51744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8"/>
          <p:cNvSpPr/>
          <p:nvPr/>
        </p:nvSpPr>
        <p:spPr>
          <a:xfrm>
            <a:off x="-1669402" y="-1628278"/>
            <a:ext cx="3372300" cy="33723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8"/>
          <p:cNvSpPr/>
          <p:nvPr/>
        </p:nvSpPr>
        <p:spPr>
          <a:xfrm>
            <a:off x="2572806" y="4238498"/>
            <a:ext cx="2442900" cy="2442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8"/>
          <p:cNvSpPr txBox="1"/>
          <p:nvPr>
            <p:ph type="title"/>
          </p:nvPr>
        </p:nvSpPr>
        <p:spPr>
          <a:xfrm>
            <a:off x="713213" y="3464921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48"/>
          <p:cNvSpPr txBox="1"/>
          <p:nvPr>
            <p:ph idx="1" type="subTitle"/>
          </p:nvPr>
        </p:nvSpPr>
        <p:spPr>
          <a:xfrm>
            <a:off x="713225" y="4239575"/>
            <a:ext cx="3303300" cy="3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48"/>
          <p:cNvSpPr txBox="1"/>
          <p:nvPr>
            <p:ph idx="2" type="title"/>
          </p:nvPr>
        </p:nvSpPr>
        <p:spPr>
          <a:xfrm>
            <a:off x="713225" y="51348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3" type="subTitle"/>
          </p:nvPr>
        </p:nvSpPr>
        <p:spPr>
          <a:xfrm>
            <a:off x="713225" y="1288425"/>
            <a:ext cx="3303300" cy="3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idx="4" type="title"/>
          </p:nvPr>
        </p:nvSpPr>
        <p:spPr>
          <a:xfrm>
            <a:off x="713213" y="1989346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idx="5" type="subTitle"/>
          </p:nvPr>
        </p:nvSpPr>
        <p:spPr>
          <a:xfrm>
            <a:off x="713225" y="2763998"/>
            <a:ext cx="3303300" cy="3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86" name="Google Shape;186;p48"/>
          <p:cNvGrpSpPr/>
          <p:nvPr/>
        </p:nvGrpSpPr>
        <p:grpSpPr>
          <a:xfrm>
            <a:off x="-1022435" y="4829212"/>
            <a:ext cx="11188876" cy="958388"/>
            <a:chOff x="2" y="4185112"/>
            <a:chExt cx="11188876" cy="958388"/>
          </a:xfrm>
        </p:grpSpPr>
        <p:pic>
          <p:nvPicPr>
            <p:cNvPr id="187" name="Google Shape;187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9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grpSp>
        <p:nvGrpSpPr>
          <p:cNvPr id="192" name="Google Shape;192;p49"/>
          <p:cNvGrpSpPr/>
          <p:nvPr/>
        </p:nvGrpSpPr>
        <p:grpSpPr>
          <a:xfrm>
            <a:off x="-870035" y="5023312"/>
            <a:ext cx="11188876" cy="958388"/>
            <a:chOff x="2" y="4185112"/>
            <a:chExt cx="11188876" cy="958388"/>
          </a:xfrm>
        </p:grpSpPr>
        <p:pic>
          <p:nvPicPr>
            <p:cNvPr id="193" name="Google Shape;193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98" name="Google Shape;198;p50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9" name="Google Shape;199;p50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00" name="Google Shape;200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1"/>
          <p:cNvSpPr/>
          <p:nvPr>
            <p:ph idx="2" type="pic"/>
          </p:nvPr>
        </p:nvSpPr>
        <p:spPr>
          <a:xfrm>
            <a:off x="0" y="-4850"/>
            <a:ext cx="9144000" cy="51726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51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accent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3"/>
          <p:cNvSpPr/>
          <p:nvPr/>
        </p:nvSpPr>
        <p:spPr>
          <a:xfrm>
            <a:off x="-1711300" y="2571750"/>
            <a:ext cx="3159600" cy="31596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3"/>
          <p:cNvSpPr/>
          <p:nvPr/>
        </p:nvSpPr>
        <p:spPr>
          <a:xfrm>
            <a:off x="7798200" y="1582025"/>
            <a:ext cx="2457600" cy="24576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3"/>
          <p:cNvSpPr/>
          <p:nvPr/>
        </p:nvSpPr>
        <p:spPr>
          <a:xfrm>
            <a:off x="2992213" y="-2389075"/>
            <a:ext cx="3159600" cy="31596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53"/>
          <p:cNvGrpSpPr/>
          <p:nvPr/>
        </p:nvGrpSpPr>
        <p:grpSpPr>
          <a:xfrm>
            <a:off x="44776" y="3574972"/>
            <a:ext cx="9040552" cy="2076606"/>
            <a:chOff x="44776" y="3574972"/>
            <a:chExt cx="9040552" cy="2076606"/>
          </a:xfrm>
        </p:grpSpPr>
        <p:pic>
          <p:nvPicPr>
            <p:cNvPr id="212" name="Google Shape;212;p5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303500" y="3832390"/>
              <a:ext cx="254562" cy="154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5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8750" y="4108353"/>
              <a:ext cx="254562" cy="154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76" y="3666429"/>
              <a:ext cx="383275" cy="137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00690" y="3574972"/>
              <a:ext cx="584638" cy="154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53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17" name="Google Shape;217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4"/>
          <p:cNvSpPr/>
          <p:nvPr/>
        </p:nvSpPr>
        <p:spPr>
          <a:xfrm>
            <a:off x="-258696" y="3499258"/>
            <a:ext cx="2094900" cy="2094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4"/>
          <p:cNvSpPr/>
          <p:nvPr/>
        </p:nvSpPr>
        <p:spPr>
          <a:xfrm>
            <a:off x="7566199" y="1117123"/>
            <a:ext cx="2571900" cy="2571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4"/>
          <p:cNvSpPr/>
          <p:nvPr/>
        </p:nvSpPr>
        <p:spPr>
          <a:xfrm>
            <a:off x="2851800" y="-1987349"/>
            <a:ext cx="3440400" cy="34404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8"/>
          <p:cNvGrpSpPr/>
          <p:nvPr/>
        </p:nvGrpSpPr>
        <p:grpSpPr>
          <a:xfrm>
            <a:off x="-1229025" y="-1208090"/>
            <a:ext cx="11593825" cy="7566938"/>
            <a:chOff x="-1229025" y="-1208090"/>
            <a:chExt cx="11593825" cy="7566938"/>
          </a:xfrm>
        </p:grpSpPr>
        <p:sp>
          <p:nvSpPr>
            <p:cNvPr id="17" name="Google Shape;17;p38"/>
            <p:cNvSpPr/>
            <p:nvPr/>
          </p:nvSpPr>
          <p:spPr>
            <a:xfrm>
              <a:off x="547425" y="3915948"/>
              <a:ext cx="2442900" cy="24429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8"/>
            <p:cNvSpPr/>
            <p:nvPr/>
          </p:nvSpPr>
          <p:spPr>
            <a:xfrm>
              <a:off x="7921900" y="1405073"/>
              <a:ext cx="2442900" cy="24429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8"/>
            <p:cNvSpPr/>
            <p:nvPr/>
          </p:nvSpPr>
          <p:spPr>
            <a:xfrm>
              <a:off x="-1229025" y="-1208090"/>
              <a:ext cx="2442900" cy="24429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38"/>
          <p:cNvSpPr txBox="1"/>
          <p:nvPr>
            <p:ph idx="1" type="subTitle"/>
          </p:nvPr>
        </p:nvSpPr>
        <p:spPr>
          <a:xfrm>
            <a:off x="2074050" y="1207475"/>
            <a:ext cx="4995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2" name="Google Shape;2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9078" y="4001116"/>
            <a:ext cx="335000" cy="935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8"/>
          <p:cNvGrpSpPr/>
          <p:nvPr/>
        </p:nvGrpSpPr>
        <p:grpSpPr>
          <a:xfrm>
            <a:off x="22100" y="3422401"/>
            <a:ext cx="9097209" cy="2858349"/>
            <a:chOff x="22100" y="3422401"/>
            <a:chExt cx="9097209" cy="2858349"/>
          </a:xfrm>
        </p:grpSpPr>
        <p:pic>
          <p:nvPicPr>
            <p:cNvPr id="24" name="Google Shape;24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51066" y="3588927"/>
              <a:ext cx="568243" cy="203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1491" y="4241376"/>
              <a:ext cx="771972" cy="203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00" y="3422401"/>
              <a:ext cx="335005" cy="20393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oogle Shape;27;p38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8" name="Google Shape;28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9"/>
          <p:cNvGrpSpPr/>
          <p:nvPr/>
        </p:nvGrpSpPr>
        <p:grpSpPr>
          <a:xfrm>
            <a:off x="-1569728" y="-1557895"/>
            <a:ext cx="12274704" cy="8155868"/>
            <a:chOff x="-1569728" y="-1557895"/>
            <a:chExt cx="12274704" cy="8155868"/>
          </a:xfrm>
        </p:grpSpPr>
        <p:sp>
          <p:nvSpPr>
            <p:cNvPr id="33" name="Google Shape;33;p39"/>
            <p:cNvSpPr/>
            <p:nvPr/>
          </p:nvSpPr>
          <p:spPr>
            <a:xfrm>
              <a:off x="7573276" y="-1557895"/>
              <a:ext cx="3131700" cy="31317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9"/>
            <p:cNvSpPr/>
            <p:nvPr/>
          </p:nvSpPr>
          <p:spPr>
            <a:xfrm>
              <a:off x="-1569728" y="3466273"/>
              <a:ext cx="3131700" cy="3131700"/>
            </a:xfrm>
            <a:prstGeom prst="ellipse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2" type="title"/>
          </p:nvPr>
        </p:nvSpPr>
        <p:spPr>
          <a:xfrm>
            <a:off x="716625" y="1497438"/>
            <a:ext cx="756600" cy="4476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p39"/>
          <p:cNvSpPr txBox="1"/>
          <p:nvPr>
            <p:ph idx="3" type="title"/>
          </p:nvPr>
        </p:nvSpPr>
        <p:spPr>
          <a:xfrm>
            <a:off x="7670800" y="1497434"/>
            <a:ext cx="756600" cy="4476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39"/>
          <p:cNvSpPr txBox="1"/>
          <p:nvPr>
            <p:ph idx="4" type="title"/>
          </p:nvPr>
        </p:nvSpPr>
        <p:spPr>
          <a:xfrm>
            <a:off x="716623" y="2434625"/>
            <a:ext cx="756600" cy="4476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39"/>
          <p:cNvSpPr txBox="1"/>
          <p:nvPr>
            <p:ph idx="5" type="title"/>
          </p:nvPr>
        </p:nvSpPr>
        <p:spPr>
          <a:xfrm>
            <a:off x="7670798" y="2434634"/>
            <a:ext cx="756600" cy="4476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9"/>
          <p:cNvSpPr txBox="1"/>
          <p:nvPr>
            <p:ph idx="6" type="title"/>
          </p:nvPr>
        </p:nvSpPr>
        <p:spPr>
          <a:xfrm>
            <a:off x="716621" y="3371813"/>
            <a:ext cx="756600" cy="4476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39"/>
          <p:cNvSpPr txBox="1"/>
          <p:nvPr>
            <p:ph idx="7" type="title"/>
          </p:nvPr>
        </p:nvSpPr>
        <p:spPr>
          <a:xfrm>
            <a:off x="7670796" y="3371796"/>
            <a:ext cx="756600" cy="4476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39"/>
          <p:cNvSpPr txBox="1"/>
          <p:nvPr>
            <p:ph idx="1" type="subTitle"/>
          </p:nvPr>
        </p:nvSpPr>
        <p:spPr>
          <a:xfrm>
            <a:off x="1625625" y="1497438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" name="Google Shape;43;p39"/>
          <p:cNvSpPr txBox="1"/>
          <p:nvPr>
            <p:ph idx="8" type="subTitle"/>
          </p:nvPr>
        </p:nvSpPr>
        <p:spPr>
          <a:xfrm>
            <a:off x="1625634" y="2434625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" name="Google Shape;44;p39"/>
          <p:cNvSpPr txBox="1"/>
          <p:nvPr>
            <p:ph idx="9" type="subTitle"/>
          </p:nvPr>
        </p:nvSpPr>
        <p:spPr>
          <a:xfrm>
            <a:off x="1625626" y="3371813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" name="Google Shape;45;p39"/>
          <p:cNvSpPr txBox="1"/>
          <p:nvPr>
            <p:ph idx="13" type="subTitle"/>
          </p:nvPr>
        </p:nvSpPr>
        <p:spPr>
          <a:xfrm>
            <a:off x="4815107" y="1497450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" name="Google Shape;46;p39"/>
          <p:cNvSpPr txBox="1"/>
          <p:nvPr>
            <p:ph idx="14" type="subTitle"/>
          </p:nvPr>
        </p:nvSpPr>
        <p:spPr>
          <a:xfrm>
            <a:off x="4815117" y="2434632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7" name="Google Shape;47;p39"/>
          <p:cNvSpPr txBox="1"/>
          <p:nvPr>
            <p:ph idx="15" type="subTitle"/>
          </p:nvPr>
        </p:nvSpPr>
        <p:spPr>
          <a:xfrm>
            <a:off x="4815099" y="3371802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8" name="Google Shape;48;p39"/>
          <p:cNvGrpSpPr/>
          <p:nvPr/>
        </p:nvGrpSpPr>
        <p:grpSpPr>
          <a:xfrm>
            <a:off x="634325" y="4241600"/>
            <a:ext cx="7796700" cy="1093733"/>
            <a:chOff x="634325" y="4241600"/>
            <a:chExt cx="7796700" cy="1093733"/>
          </a:xfrm>
        </p:grpSpPr>
        <p:pic>
          <p:nvPicPr>
            <p:cNvPr id="49" name="Google Shape;49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121300" y="4241600"/>
              <a:ext cx="309725" cy="865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806933" y="4324659"/>
              <a:ext cx="280000" cy="78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4325" y="4399631"/>
              <a:ext cx="335000" cy="9357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39"/>
          <p:cNvGrpSpPr/>
          <p:nvPr/>
        </p:nvGrpSpPr>
        <p:grpSpPr>
          <a:xfrm>
            <a:off x="69571" y="3693579"/>
            <a:ext cx="9011634" cy="2933873"/>
            <a:chOff x="69571" y="3693579"/>
            <a:chExt cx="9011634" cy="2933873"/>
          </a:xfrm>
        </p:grpSpPr>
        <p:pic>
          <p:nvPicPr>
            <p:cNvPr id="53" name="Google Shape;5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3679" y="4588076"/>
              <a:ext cx="771315" cy="2039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4512" y="4420326"/>
              <a:ext cx="772600" cy="2039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68376" y="4352101"/>
              <a:ext cx="771972" cy="203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38931" y="3693579"/>
              <a:ext cx="542274" cy="1434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571" y="3895625"/>
              <a:ext cx="513391" cy="1356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" name="Google Shape;58;p39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59" name="Google Shape;59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0"/>
          <p:cNvSpPr txBox="1"/>
          <p:nvPr>
            <p:ph type="title"/>
          </p:nvPr>
        </p:nvSpPr>
        <p:spPr>
          <a:xfrm>
            <a:off x="713225" y="445025"/>
            <a:ext cx="493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" type="subTitle"/>
          </p:nvPr>
        </p:nvSpPr>
        <p:spPr>
          <a:xfrm>
            <a:off x="713225" y="1422600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5" name="Google Shape;65;p40"/>
          <p:cNvSpPr/>
          <p:nvPr>
            <p:ph idx="2" type="pic"/>
          </p:nvPr>
        </p:nvSpPr>
        <p:spPr>
          <a:xfrm>
            <a:off x="5643725" y="539550"/>
            <a:ext cx="27870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6" name="Google Shape;66;p40"/>
          <p:cNvSpPr/>
          <p:nvPr/>
        </p:nvSpPr>
        <p:spPr>
          <a:xfrm>
            <a:off x="3899651" y="4286449"/>
            <a:ext cx="1933800" cy="19338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0"/>
          <p:cNvSpPr/>
          <p:nvPr/>
        </p:nvSpPr>
        <p:spPr>
          <a:xfrm>
            <a:off x="-573645" y="3665697"/>
            <a:ext cx="2574300" cy="25743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0"/>
          <p:cNvSpPr/>
          <p:nvPr/>
        </p:nvSpPr>
        <p:spPr>
          <a:xfrm>
            <a:off x="6802228" y="-218925"/>
            <a:ext cx="3257100" cy="32571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40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70" name="Google Shape;70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/>
          <p:nvPr/>
        </p:nvSpPr>
        <p:spPr>
          <a:xfrm>
            <a:off x="6203077" y="-1683029"/>
            <a:ext cx="4430400" cy="44304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1"/>
          <p:cNvSpPr/>
          <p:nvPr/>
        </p:nvSpPr>
        <p:spPr>
          <a:xfrm>
            <a:off x="-1500189" y="604846"/>
            <a:ext cx="4430400" cy="44304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619" y="2772449"/>
            <a:ext cx="345550" cy="9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98890" y="2880765"/>
            <a:ext cx="393226" cy="10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1"/>
          <p:cNvPicPr preferRelativeResize="0"/>
          <p:nvPr/>
        </p:nvPicPr>
        <p:blipFill rotWithShape="1">
          <a:blip r:embed="rId3">
            <a:alphaModFix/>
          </a:blip>
          <a:srcRect b="44218" l="48988" r="42170" t="0"/>
          <a:stretch/>
        </p:blipFill>
        <p:spPr>
          <a:xfrm>
            <a:off x="5166450" y="2639250"/>
            <a:ext cx="486001" cy="21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1"/>
          <p:cNvPicPr preferRelativeResize="0"/>
          <p:nvPr/>
        </p:nvPicPr>
        <p:blipFill rotWithShape="1">
          <a:blip r:embed="rId3">
            <a:alphaModFix/>
          </a:blip>
          <a:srcRect b="25082" l="0" r="20019" t="0"/>
          <a:stretch/>
        </p:blipFill>
        <p:spPr>
          <a:xfrm>
            <a:off x="5191950" y="2495550"/>
            <a:ext cx="3952051" cy="26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1"/>
          <p:cNvPicPr preferRelativeResize="0"/>
          <p:nvPr/>
        </p:nvPicPr>
        <p:blipFill rotWithShape="1">
          <a:blip r:embed="rId3">
            <a:alphaModFix/>
          </a:blip>
          <a:srcRect b="33708" l="21054" r="0" t="0"/>
          <a:stretch/>
        </p:blipFill>
        <p:spPr>
          <a:xfrm>
            <a:off x="0" y="2800350"/>
            <a:ext cx="3900677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1"/>
          <p:cNvPicPr preferRelativeResize="0"/>
          <p:nvPr/>
        </p:nvPicPr>
        <p:blipFill rotWithShape="1">
          <a:blip r:embed="rId4">
            <a:alphaModFix/>
          </a:blip>
          <a:srcRect b="22219" l="10808" r="10808" t="651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1"/>
          <p:cNvSpPr txBox="1"/>
          <p:nvPr>
            <p:ph hasCustomPrompt="1" type="title"/>
          </p:nvPr>
        </p:nvSpPr>
        <p:spPr>
          <a:xfrm>
            <a:off x="2298600" y="539500"/>
            <a:ext cx="45468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41"/>
          <p:cNvSpPr txBox="1"/>
          <p:nvPr>
            <p:ph idx="1" type="subTitle"/>
          </p:nvPr>
        </p:nvSpPr>
        <p:spPr>
          <a:xfrm>
            <a:off x="2642550" y="1790200"/>
            <a:ext cx="3858900" cy="37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2"/>
          <p:cNvSpPr/>
          <p:nvPr/>
        </p:nvSpPr>
        <p:spPr>
          <a:xfrm>
            <a:off x="3797115" y="4258333"/>
            <a:ext cx="1549800" cy="15498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7" name="Google Shape;8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293" y="4266822"/>
            <a:ext cx="298675" cy="83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42"/>
          <p:cNvGrpSpPr/>
          <p:nvPr/>
        </p:nvGrpSpPr>
        <p:grpSpPr>
          <a:xfrm>
            <a:off x="59251" y="3538102"/>
            <a:ext cx="9059226" cy="1998446"/>
            <a:chOff x="59251" y="3538102"/>
            <a:chExt cx="9059226" cy="1998446"/>
          </a:xfrm>
        </p:grpSpPr>
        <p:pic>
          <p:nvPicPr>
            <p:cNvPr id="89" name="Google Shape;89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42652" y="4014022"/>
              <a:ext cx="575825" cy="152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251" y="3538102"/>
              <a:ext cx="456744" cy="1639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42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92" name="Google Shape;92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42"/>
          <p:cNvSpPr/>
          <p:nvPr/>
        </p:nvSpPr>
        <p:spPr>
          <a:xfrm>
            <a:off x="-386050" y="1586526"/>
            <a:ext cx="1140300" cy="11403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43"/>
          <p:cNvGrpSpPr/>
          <p:nvPr/>
        </p:nvGrpSpPr>
        <p:grpSpPr>
          <a:xfrm>
            <a:off x="72340" y="2740754"/>
            <a:ext cx="8922735" cy="1663696"/>
            <a:chOff x="72340" y="2664554"/>
            <a:chExt cx="8922735" cy="1663696"/>
          </a:xfrm>
        </p:grpSpPr>
        <p:pic>
          <p:nvPicPr>
            <p:cNvPr id="98" name="Google Shape;98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546775" y="2664554"/>
              <a:ext cx="448300" cy="1252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036350" y="2919521"/>
              <a:ext cx="382100" cy="1067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2340" y="3076150"/>
              <a:ext cx="448300" cy="1252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43"/>
          <p:cNvGrpSpPr/>
          <p:nvPr/>
        </p:nvGrpSpPr>
        <p:grpSpPr>
          <a:xfrm>
            <a:off x="13150" y="2952750"/>
            <a:ext cx="9117698" cy="2190750"/>
            <a:chOff x="13150" y="2952750"/>
            <a:chExt cx="9117698" cy="2190750"/>
          </a:xfrm>
        </p:grpSpPr>
        <p:pic>
          <p:nvPicPr>
            <p:cNvPr id="102" name="Google Shape;102;p43"/>
            <p:cNvPicPr preferRelativeResize="0"/>
            <p:nvPr/>
          </p:nvPicPr>
          <p:blipFill rotWithShape="1">
            <a:blip r:embed="rId3">
              <a:alphaModFix/>
            </a:blip>
            <a:srcRect b="39544" l="0" r="0" t="0"/>
            <a:stretch/>
          </p:blipFill>
          <p:spPr>
            <a:xfrm>
              <a:off x="4447625" y="3118200"/>
              <a:ext cx="4683223" cy="202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43"/>
            <p:cNvPicPr preferRelativeResize="0"/>
            <p:nvPr/>
          </p:nvPicPr>
          <p:blipFill rotWithShape="1">
            <a:blip r:embed="rId3">
              <a:alphaModFix/>
            </a:blip>
            <a:srcRect b="34606" l="0" r="0" t="0"/>
            <a:stretch/>
          </p:blipFill>
          <p:spPr>
            <a:xfrm>
              <a:off x="13150" y="2952750"/>
              <a:ext cx="4683223" cy="219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43"/>
          <p:cNvSpPr/>
          <p:nvPr/>
        </p:nvSpPr>
        <p:spPr>
          <a:xfrm>
            <a:off x="6691796" y="-1501056"/>
            <a:ext cx="4248600" cy="42486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3"/>
          <p:cNvSpPr/>
          <p:nvPr/>
        </p:nvSpPr>
        <p:spPr>
          <a:xfrm>
            <a:off x="-1129229" y="1688319"/>
            <a:ext cx="4248600" cy="42486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3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43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08" name="Google Shape;108;p43"/>
          <p:cNvPicPr preferRelativeResize="0"/>
          <p:nvPr/>
        </p:nvPicPr>
        <p:blipFill rotWithShape="1">
          <a:blip r:embed="rId4">
            <a:alphaModFix/>
          </a:blip>
          <a:srcRect b="24290" l="9549" r="9313" t="5587"/>
          <a:stretch/>
        </p:blipFill>
        <p:spPr>
          <a:xfrm>
            <a:off x="13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44"/>
          <p:cNvGrpSpPr/>
          <p:nvPr/>
        </p:nvGrpSpPr>
        <p:grpSpPr>
          <a:xfrm>
            <a:off x="23354" y="3228401"/>
            <a:ext cx="9080826" cy="2705123"/>
            <a:chOff x="23354" y="3228401"/>
            <a:chExt cx="9080826" cy="2705123"/>
          </a:xfrm>
        </p:grpSpPr>
        <p:pic>
          <p:nvPicPr>
            <p:cNvPr id="111" name="Google Shape;111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499252" y="3894151"/>
              <a:ext cx="336401" cy="203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69175" y="3228401"/>
              <a:ext cx="335005" cy="203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354" y="3717705"/>
              <a:ext cx="616575" cy="16302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44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115" name="Google Shape;115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45"/>
          <p:cNvSpPr txBox="1"/>
          <p:nvPr>
            <p:ph idx="1" type="subTitle"/>
          </p:nvPr>
        </p:nvSpPr>
        <p:spPr>
          <a:xfrm>
            <a:off x="713225" y="2192073"/>
            <a:ext cx="2305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45"/>
          <p:cNvSpPr txBox="1"/>
          <p:nvPr>
            <p:ph idx="2" type="subTitle"/>
          </p:nvPr>
        </p:nvSpPr>
        <p:spPr>
          <a:xfrm>
            <a:off x="3419253" y="2192073"/>
            <a:ext cx="2305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45"/>
          <p:cNvSpPr txBox="1"/>
          <p:nvPr>
            <p:ph idx="3" type="subTitle"/>
          </p:nvPr>
        </p:nvSpPr>
        <p:spPr>
          <a:xfrm>
            <a:off x="6125264" y="2192073"/>
            <a:ext cx="2305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45"/>
          <p:cNvSpPr txBox="1"/>
          <p:nvPr>
            <p:ph idx="4" type="subTitle"/>
          </p:nvPr>
        </p:nvSpPr>
        <p:spPr>
          <a:xfrm>
            <a:off x="713225" y="1812875"/>
            <a:ext cx="23055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5" name="Google Shape;125;p45"/>
          <p:cNvSpPr txBox="1"/>
          <p:nvPr>
            <p:ph idx="5" type="subTitle"/>
          </p:nvPr>
        </p:nvSpPr>
        <p:spPr>
          <a:xfrm>
            <a:off x="3419257" y="1812875"/>
            <a:ext cx="23055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6" name="Google Shape;126;p45"/>
          <p:cNvSpPr txBox="1"/>
          <p:nvPr>
            <p:ph idx="6" type="subTitle"/>
          </p:nvPr>
        </p:nvSpPr>
        <p:spPr>
          <a:xfrm>
            <a:off x="6125264" y="1812875"/>
            <a:ext cx="23055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7" name="Google Shape;127;p45"/>
          <p:cNvSpPr/>
          <p:nvPr/>
        </p:nvSpPr>
        <p:spPr>
          <a:xfrm>
            <a:off x="7896777" y="3497302"/>
            <a:ext cx="1762500" cy="17625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5"/>
          <p:cNvSpPr/>
          <p:nvPr/>
        </p:nvSpPr>
        <p:spPr>
          <a:xfrm>
            <a:off x="-1755619" y="799758"/>
            <a:ext cx="2442900" cy="2442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5"/>
          <p:cNvSpPr/>
          <p:nvPr/>
        </p:nvSpPr>
        <p:spPr>
          <a:xfrm>
            <a:off x="7095250" y="-640250"/>
            <a:ext cx="1294800" cy="12948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45"/>
          <p:cNvGrpSpPr/>
          <p:nvPr/>
        </p:nvGrpSpPr>
        <p:grpSpPr>
          <a:xfrm>
            <a:off x="-1022435" y="3895325"/>
            <a:ext cx="11188876" cy="1933975"/>
            <a:chOff x="-1022435" y="3895325"/>
            <a:chExt cx="11188876" cy="1933975"/>
          </a:xfrm>
        </p:grpSpPr>
        <p:pic>
          <p:nvPicPr>
            <p:cNvPr id="131" name="Google Shape;131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71875" y="4279750"/>
              <a:ext cx="262900" cy="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648" y="3895325"/>
              <a:ext cx="611325" cy="161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3" name="Google Shape;133;p45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134" name="Google Shape;134;p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i="0" sz="3000" u="none" cap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b="0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b="0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b="0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b="0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b="0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b="0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b="0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b="0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b="0" i="0" sz="12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4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44.jpg"/><Relationship Id="rId7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atdongsan.com.vn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5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"/>
          <p:cNvGrpSpPr/>
          <p:nvPr/>
        </p:nvGrpSpPr>
        <p:grpSpPr>
          <a:xfrm>
            <a:off x="3661000" y="2613100"/>
            <a:ext cx="3502569" cy="1957500"/>
            <a:chOff x="3661000" y="2613100"/>
            <a:chExt cx="3502569" cy="1957500"/>
          </a:xfrm>
        </p:grpSpPr>
        <p:pic>
          <p:nvPicPr>
            <p:cNvPr id="229" name="Google Shape;229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40500" y="3109600"/>
              <a:ext cx="523069" cy="146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61000" y="2613100"/>
              <a:ext cx="672800" cy="1879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1"/>
          <p:cNvGrpSpPr/>
          <p:nvPr/>
        </p:nvGrpSpPr>
        <p:grpSpPr>
          <a:xfrm>
            <a:off x="0" y="1768513"/>
            <a:ext cx="9144001" cy="3884364"/>
            <a:chOff x="0" y="1768513"/>
            <a:chExt cx="9144001" cy="3884364"/>
          </a:xfrm>
        </p:grpSpPr>
        <p:pic>
          <p:nvPicPr>
            <p:cNvPr id="232" name="Google Shape;232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768513"/>
              <a:ext cx="1254528" cy="3314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"/>
            <p:cNvPicPr preferRelativeResize="0"/>
            <p:nvPr/>
          </p:nvPicPr>
          <p:blipFill rotWithShape="1">
            <a:blip r:embed="rId5">
              <a:alphaModFix/>
            </a:blip>
            <a:srcRect b="58167" l="37830" r="0" t="-50"/>
            <a:stretch/>
          </p:blipFill>
          <p:spPr>
            <a:xfrm>
              <a:off x="3459250" y="2913400"/>
              <a:ext cx="5684751" cy="273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"/>
          <p:cNvGrpSpPr/>
          <p:nvPr/>
        </p:nvGrpSpPr>
        <p:grpSpPr>
          <a:xfrm>
            <a:off x="-1022435" y="4489912"/>
            <a:ext cx="11188876" cy="958388"/>
            <a:chOff x="2" y="4185112"/>
            <a:chExt cx="11188876" cy="958388"/>
          </a:xfrm>
        </p:grpSpPr>
        <p:pic>
          <p:nvPicPr>
            <p:cNvPr id="235" name="Google Shape;235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1"/>
          <p:cNvSpPr txBox="1"/>
          <p:nvPr>
            <p:ph type="ctrTitle"/>
          </p:nvPr>
        </p:nvSpPr>
        <p:spPr>
          <a:xfrm>
            <a:off x="1043023" y="688644"/>
            <a:ext cx="7476300" cy="15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-US" sz="5000">
                <a:latin typeface="Montserrat Black"/>
                <a:ea typeface="Montserrat Black"/>
                <a:cs typeface="Montserrat Black"/>
                <a:sym typeface="Montserrat Black"/>
              </a:rPr>
              <a:t>HOUSE MARKETING PREDICTION</a:t>
            </a:r>
            <a:endParaRPr b="0" sz="50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9" name="Google Shape;239;p1"/>
          <p:cNvSpPr txBox="1"/>
          <p:nvPr>
            <p:ph idx="1" type="subTitle"/>
          </p:nvPr>
        </p:nvSpPr>
        <p:spPr>
          <a:xfrm>
            <a:off x="6902034" y="2328304"/>
            <a:ext cx="1525328" cy="48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2000">
                <a:latin typeface="Nunito"/>
                <a:ea typeface="Nunito"/>
                <a:cs typeface="Nunito"/>
                <a:sym typeface="Nunito"/>
              </a:rPr>
              <a:t>Group 04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7">
            <a:alphaModFix/>
          </a:blip>
          <a:srcRect b="0" l="49" r="49" t="0"/>
          <a:stretch/>
        </p:blipFill>
        <p:spPr>
          <a:xfrm>
            <a:off x="198150" y="2698400"/>
            <a:ext cx="4911048" cy="240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0"/>
          <p:cNvGrpSpPr/>
          <p:nvPr/>
        </p:nvGrpSpPr>
        <p:grpSpPr>
          <a:xfrm>
            <a:off x="709150" y="3958186"/>
            <a:ext cx="3952502" cy="918551"/>
            <a:chOff x="709150" y="3958186"/>
            <a:chExt cx="3952502" cy="918551"/>
          </a:xfrm>
        </p:grpSpPr>
        <p:pic>
          <p:nvPicPr>
            <p:cNvPr id="330" name="Google Shape;330;p10"/>
            <p:cNvPicPr preferRelativeResize="0"/>
            <p:nvPr/>
          </p:nvPicPr>
          <p:blipFill rotWithShape="1">
            <a:blip r:embed="rId3">
              <a:alphaModFix/>
            </a:blip>
            <a:srcRect b="18065" l="0" r="0" t="0"/>
            <a:stretch/>
          </p:blipFill>
          <p:spPr>
            <a:xfrm>
              <a:off x="1009475" y="4179275"/>
              <a:ext cx="304775" cy="69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1" name="Google Shape;331;p10"/>
            <p:cNvGrpSpPr/>
            <p:nvPr/>
          </p:nvGrpSpPr>
          <p:grpSpPr>
            <a:xfrm>
              <a:off x="709150" y="3958186"/>
              <a:ext cx="3952502" cy="918551"/>
              <a:chOff x="709150" y="3958186"/>
              <a:chExt cx="3952502" cy="918551"/>
            </a:xfrm>
          </p:grpSpPr>
          <p:pic>
            <p:nvPicPr>
              <p:cNvPr id="332" name="Google Shape;332;p10"/>
              <p:cNvPicPr preferRelativeResize="0"/>
              <p:nvPr/>
            </p:nvPicPr>
            <p:blipFill rotWithShape="1">
              <a:blip r:embed="rId4">
                <a:alphaModFix/>
              </a:blip>
              <a:srcRect b="67513" l="0" r="0" t="0"/>
              <a:stretch/>
            </p:blipFill>
            <p:spPr>
              <a:xfrm>
                <a:off x="709150" y="3958186"/>
                <a:ext cx="3952502" cy="9185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Google Shape;333;p10"/>
              <p:cNvPicPr preferRelativeResize="0"/>
              <p:nvPr/>
            </p:nvPicPr>
            <p:blipFill rotWithShape="1">
              <a:blip r:embed="rId5">
                <a:alphaModFix/>
              </a:blip>
              <a:srcRect b="72803" l="0" r="0" t="0"/>
              <a:stretch/>
            </p:blipFill>
            <p:spPr>
              <a:xfrm>
                <a:off x="2210425" y="4594702"/>
                <a:ext cx="391951" cy="282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4" name="Google Shape;334;p10"/>
          <p:cNvSpPr txBox="1"/>
          <p:nvPr>
            <p:ph idx="1" type="subTitle"/>
          </p:nvPr>
        </p:nvSpPr>
        <p:spPr>
          <a:xfrm>
            <a:off x="267732" y="192478"/>
            <a:ext cx="7864618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i="1" lang="en-US" sz="2000">
                <a:latin typeface="Calibri"/>
                <a:ea typeface="Calibri"/>
                <a:cs typeface="Calibri"/>
                <a:sym typeface="Calibri"/>
              </a:rPr>
              <a:t>Fig 2: Feature</a:t>
            </a:r>
            <a:endParaRPr/>
          </a:p>
        </p:txBody>
      </p:sp>
      <p:pic>
        <p:nvPicPr>
          <p:cNvPr descr="A list of a person with a flag&#10;&#10;Description automatically generated with medium confidence" id="335" name="Google Shape;33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749" y="787969"/>
            <a:ext cx="8524502" cy="356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1"/>
          <p:cNvGrpSpPr/>
          <p:nvPr/>
        </p:nvGrpSpPr>
        <p:grpSpPr>
          <a:xfrm>
            <a:off x="709150" y="3958186"/>
            <a:ext cx="3952502" cy="918551"/>
            <a:chOff x="709150" y="3958186"/>
            <a:chExt cx="3952502" cy="918551"/>
          </a:xfrm>
        </p:grpSpPr>
        <p:pic>
          <p:nvPicPr>
            <p:cNvPr id="341" name="Google Shape;341;p11"/>
            <p:cNvPicPr preferRelativeResize="0"/>
            <p:nvPr/>
          </p:nvPicPr>
          <p:blipFill rotWithShape="1">
            <a:blip r:embed="rId3">
              <a:alphaModFix/>
            </a:blip>
            <a:srcRect b="18065" l="0" r="0" t="0"/>
            <a:stretch/>
          </p:blipFill>
          <p:spPr>
            <a:xfrm>
              <a:off x="1009475" y="4179275"/>
              <a:ext cx="304775" cy="69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2" name="Google Shape;342;p11"/>
            <p:cNvGrpSpPr/>
            <p:nvPr/>
          </p:nvGrpSpPr>
          <p:grpSpPr>
            <a:xfrm>
              <a:off x="709150" y="3958186"/>
              <a:ext cx="3952502" cy="918551"/>
              <a:chOff x="709150" y="3958186"/>
              <a:chExt cx="3952502" cy="918551"/>
            </a:xfrm>
          </p:grpSpPr>
          <p:pic>
            <p:nvPicPr>
              <p:cNvPr id="343" name="Google Shape;343;p11"/>
              <p:cNvPicPr preferRelativeResize="0"/>
              <p:nvPr/>
            </p:nvPicPr>
            <p:blipFill rotWithShape="1">
              <a:blip r:embed="rId4">
                <a:alphaModFix/>
              </a:blip>
              <a:srcRect b="67513" l="0" r="0" t="0"/>
              <a:stretch/>
            </p:blipFill>
            <p:spPr>
              <a:xfrm>
                <a:off x="709150" y="3958186"/>
                <a:ext cx="3952502" cy="9185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11"/>
              <p:cNvPicPr preferRelativeResize="0"/>
              <p:nvPr/>
            </p:nvPicPr>
            <p:blipFill rotWithShape="1">
              <a:blip r:embed="rId5">
                <a:alphaModFix/>
              </a:blip>
              <a:srcRect b="72803" l="0" r="0" t="0"/>
              <a:stretch/>
            </p:blipFill>
            <p:spPr>
              <a:xfrm>
                <a:off x="2210425" y="4594702"/>
                <a:ext cx="391951" cy="282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A screenshot of a computer screen&#10;&#10;Description automatically generated" id="345" name="Google Shape;34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7618" y="0"/>
            <a:ext cx="59863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1"/>
          <p:cNvSpPr txBox="1"/>
          <p:nvPr>
            <p:ph idx="1" type="subTitle"/>
          </p:nvPr>
        </p:nvSpPr>
        <p:spPr>
          <a:xfrm>
            <a:off x="237756" y="828994"/>
            <a:ext cx="7864618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Fig 3: Correlation matrix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for the given dataset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2"/>
          <p:cNvSpPr/>
          <p:nvPr/>
        </p:nvSpPr>
        <p:spPr>
          <a:xfrm>
            <a:off x="-478823" y="-153322"/>
            <a:ext cx="1646700" cy="16467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8506974" y="927999"/>
            <a:ext cx="2274900" cy="2274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2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3.3. Data analysis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A graph of a graph&#10;&#10;Description automatically generated" id="354" name="Google Shape;3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2351" y="973719"/>
            <a:ext cx="4719637" cy="376083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2"/>
          <p:cNvSpPr txBox="1"/>
          <p:nvPr/>
        </p:nvSpPr>
        <p:spPr>
          <a:xfrm>
            <a:off x="639691" y="1789114"/>
            <a:ext cx="7864618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distribution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0" name="Google Shape;360;p13"/>
          <p:cNvGraphicFramePr/>
          <p:nvPr/>
        </p:nvGraphicFramePr>
        <p:xfrm>
          <a:off x="1951892" y="1364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{ED541A2F-0F36-4838-AC7F-FC7F0CA04077}</a:tableStyleId>
              </a:tblPr>
              <a:tblGrid>
                <a:gridCol w="1230125"/>
                <a:gridCol w="4010100"/>
              </a:tblGrid>
              <a:tr h="57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Price/m2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627"/>
                      </a:srgbClr>
                    </a:solidFill>
                  </a:tcPr>
                </a:tc>
              </a:tr>
              <a:tr h="42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 1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 20 million VND/m2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 2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– 30 million VND/m2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 3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 – 45 million VND/m2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 4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 – 60 million VND/m2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 5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More than 60 million VND/m2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1" name="Google Shape;361;p13"/>
          <p:cNvSpPr/>
          <p:nvPr/>
        </p:nvSpPr>
        <p:spPr>
          <a:xfrm>
            <a:off x="-478823" y="-153322"/>
            <a:ext cx="1646700" cy="16467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3"/>
          <p:cNvSpPr/>
          <p:nvPr/>
        </p:nvSpPr>
        <p:spPr>
          <a:xfrm>
            <a:off x="8506974" y="927999"/>
            <a:ext cx="2274900" cy="2274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3.3. Data analysis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"/>
          <p:cNvSpPr/>
          <p:nvPr/>
        </p:nvSpPr>
        <p:spPr>
          <a:xfrm>
            <a:off x="-478823" y="-153322"/>
            <a:ext cx="1646700" cy="16467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8506974" y="927999"/>
            <a:ext cx="2274900" cy="2274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4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3.3. Data analysis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1" name="Google Shape;371;p14"/>
          <p:cNvSpPr txBox="1"/>
          <p:nvPr/>
        </p:nvSpPr>
        <p:spPr>
          <a:xfrm>
            <a:off x="639691" y="1789114"/>
            <a:ext cx="7864618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distribution</a:t>
            </a:r>
            <a:endParaRPr/>
          </a:p>
        </p:txBody>
      </p:sp>
      <p:pic>
        <p:nvPicPr>
          <p:cNvPr descr="A graph of blue rectangular bars&#10;&#10;Description automatically generated" id="372" name="Google Shape;3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9147" y="968472"/>
            <a:ext cx="4665162" cy="3659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"/>
          <p:cNvSpPr/>
          <p:nvPr/>
        </p:nvSpPr>
        <p:spPr>
          <a:xfrm>
            <a:off x="-478823" y="-153322"/>
            <a:ext cx="1646700" cy="16467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8506974" y="927999"/>
            <a:ext cx="2274900" cy="2274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5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3.3. Data analysis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0" name="Google Shape;380;p15"/>
          <p:cNvSpPr txBox="1"/>
          <p:nvPr/>
        </p:nvSpPr>
        <p:spPr>
          <a:xfrm>
            <a:off x="505659" y="1015976"/>
            <a:ext cx="7864618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542925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shows a significant demand for houses with fewer bedrooms, indicating that most buyers are nuclear families.</a:t>
            </a:r>
            <a:endParaRPr/>
          </a:p>
        </p:txBody>
      </p:sp>
      <p:pic>
        <p:nvPicPr>
          <p:cNvPr descr="A group of graphs showing different types of graphs&#10;&#10;Description automatically generated with medium confidence" id="381" name="Google Shape;3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323" y="2065449"/>
            <a:ext cx="7885651" cy="28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"/>
          <p:cNvSpPr/>
          <p:nvPr/>
        </p:nvSpPr>
        <p:spPr>
          <a:xfrm>
            <a:off x="-478823" y="-153322"/>
            <a:ext cx="1646700" cy="16467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6"/>
          <p:cNvSpPr/>
          <p:nvPr/>
        </p:nvSpPr>
        <p:spPr>
          <a:xfrm>
            <a:off x="8506974" y="927999"/>
            <a:ext cx="2274900" cy="2274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6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3.4. Feature engineering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9" name="Google Shape;389;p16"/>
          <p:cNvSpPr txBox="1"/>
          <p:nvPr/>
        </p:nvSpPr>
        <p:spPr>
          <a:xfrm>
            <a:off x="-236644" y="2245348"/>
            <a:ext cx="2809041" cy="652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542925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Ranking feature</a:t>
            </a:r>
            <a:endParaRPr/>
          </a:p>
        </p:txBody>
      </p:sp>
      <p:pic>
        <p:nvPicPr>
          <p:cNvPr descr="A graph of blue bars&#10;&#10;Description automatically generated" id="390" name="Google Shape;3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5927" y="979035"/>
            <a:ext cx="5145145" cy="379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7"/>
          <p:cNvPicPr preferRelativeResize="0"/>
          <p:nvPr/>
        </p:nvPicPr>
        <p:blipFill rotWithShape="1">
          <a:blip r:embed="rId3">
            <a:alphaModFix/>
          </a:blip>
          <a:srcRect b="0" l="29" r="18" t="0"/>
          <a:stretch/>
        </p:blipFill>
        <p:spPr>
          <a:xfrm>
            <a:off x="0" y="2571750"/>
            <a:ext cx="4281937" cy="259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7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>
            <a:off x="5514393" y="2410650"/>
            <a:ext cx="3629611" cy="273284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7"/>
          <p:cNvSpPr txBox="1"/>
          <p:nvPr>
            <p:ph type="title"/>
          </p:nvPr>
        </p:nvSpPr>
        <p:spPr>
          <a:xfrm>
            <a:off x="2480204" y="1467454"/>
            <a:ext cx="4183592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4500">
                <a:latin typeface="Montserrat ExtraBold"/>
                <a:ea typeface="Montserrat ExtraBold"/>
                <a:cs typeface="Montserrat ExtraBold"/>
                <a:sym typeface="Montserrat ExtraBold"/>
              </a:rPr>
              <a:t>Models</a:t>
            </a:r>
            <a:endParaRPr sz="4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8" name="Google Shape;398;p17"/>
          <p:cNvSpPr txBox="1"/>
          <p:nvPr/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DEE3F5">
              <a:alpha val="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4.1. Random Forest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4" name="Google Shape;404;p18"/>
          <p:cNvSpPr txBox="1"/>
          <p:nvPr>
            <p:ph idx="1" type="subTitle"/>
          </p:nvPr>
        </p:nvSpPr>
        <p:spPr>
          <a:xfrm>
            <a:off x="505659" y="1015976"/>
            <a:ext cx="7864618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Theoretical background</a:t>
            </a:r>
            <a:endParaRPr/>
          </a:p>
        </p:txBody>
      </p:sp>
      <p:pic>
        <p:nvPicPr>
          <p:cNvPr id="405" name="Google Shape;4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7700" y="-3905"/>
            <a:ext cx="4426299" cy="514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4.1. Random Forest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1" name="Google Shape;411;p19"/>
          <p:cNvSpPr txBox="1"/>
          <p:nvPr>
            <p:ph idx="1" type="subTitle"/>
          </p:nvPr>
        </p:nvSpPr>
        <p:spPr>
          <a:xfrm>
            <a:off x="505659" y="1015976"/>
            <a:ext cx="7864618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Best parameter: 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N_estimators = 150, 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criterion = entropy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>
                <a:latin typeface="Montserrat ExtraBold"/>
                <a:ea typeface="Montserrat ExtraBold"/>
                <a:cs typeface="Montserrat ExtraBold"/>
                <a:sym typeface="Montserrat ExtraBold"/>
              </a:rPr>
              <a:t>Meet our team</a:t>
            </a:r>
            <a:endParaRPr sz="4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" name="Google Shape;246;p2"/>
          <p:cNvSpPr txBox="1"/>
          <p:nvPr>
            <p:ph idx="1" type="subTitle"/>
          </p:nvPr>
        </p:nvSpPr>
        <p:spPr>
          <a:xfrm>
            <a:off x="1990922" y="1467248"/>
            <a:ext cx="5667177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Nguyễn Trung Dũng	20204906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Bùi Ánh Dương		20225489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Nhữ Minh Hà		20212784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Trần Quốc Khánh		20204881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Nguyễn Thành Minh	20225450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500"/>
              <a:buFont typeface="Arial"/>
              <a:buChar char="•"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Bùi Thị Thu Uyên		20225537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524" y="-3576974"/>
            <a:ext cx="568200" cy="20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0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4.2. K-nearest neighbors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8" name="Google Shape;418;p20"/>
          <p:cNvSpPr txBox="1"/>
          <p:nvPr>
            <p:ph idx="1" type="subTitle"/>
          </p:nvPr>
        </p:nvSpPr>
        <p:spPr>
          <a:xfrm>
            <a:off x="505658" y="1015976"/>
            <a:ext cx="8005295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Supervised machine learning algorithm utilized for classification and regression task</a:t>
            </a:r>
            <a:endParaRPr/>
          </a:p>
        </p:txBody>
      </p:sp>
      <p:pic>
        <p:nvPicPr>
          <p:cNvPr id="419" name="Google Shape;4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5762" y="1700196"/>
            <a:ext cx="4929655" cy="3597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524" y="-3576974"/>
            <a:ext cx="568200" cy="20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1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4.2. K-nearest neighbors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6" name="Google Shape;426;p21"/>
          <p:cNvSpPr txBox="1"/>
          <p:nvPr>
            <p:ph idx="1" type="subTitle"/>
          </p:nvPr>
        </p:nvSpPr>
        <p:spPr>
          <a:xfrm>
            <a:off x="505658" y="1015976"/>
            <a:ext cx="8005295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Best parameters: 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n_neighbors = 3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Metric = ‘Manhattan’</a:t>
            </a:r>
            <a:endParaRPr/>
          </a:p>
        </p:txBody>
      </p:sp>
      <p:pic>
        <p:nvPicPr>
          <p:cNvPr descr="A graph of a number of neighbors&#10;&#10;Description automatically generated" id="427" name="Google Shape;4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0143" y="945612"/>
            <a:ext cx="5266954" cy="3950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4.3. Support Vector Machine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3" name="Google Shape;433;p22"/>
          <p:cNvSpPr txBox="1"/>
          <p:nvPr>
            <p:ph idx="1" type="subTitle"/>
          </p:nvPr>
        </p:nvSpPr>
        <p:spPr>
          <a:xfrm>
            <a:off x="505658" y="1015976"/>
            <a:ext cx="8005295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Theoretical background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 supervised machine learning algorithm used for classification and regression tasks..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Popular due to effectiveness in high-dimensional spaces, non-linear decision boundaries, resilience against overfitting, and versatility.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/>
          <p:nvPr/>
        </p:nvSpPr>
        <p:spPr>
          <a:xfrm>
            <a:off x="1329947" y="1013065"/>
            <a:ext cx="6598627" cy="3810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3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4.3. Support Vector Machine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A diagram of a graph&#10;&#10;Description automatically generated" id="440" name="Google Shape;4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789" y="1014655"/>
            <a:ext cx="4927785" cy="328519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3"/>
          <p:cNvSpPr txBox="1"/>
          <p:nvPr/>
        </p:nvSpPr>
        <p:spPr>
          <a:xfrm>
            <a:off x="1428549" y="4223186"/>
            <a:ext cx="55948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Aims to maximize the margin between classes, defined as the distance between the hyperplane and closest data points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4.3. Support Vector Machine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7" name="Google Shape;447;p24"/>
          <p:cNvSpPr txBox="1"/>
          <p:nvPr>
            <p:ph idx="1" type="subTitle"/>
          </p:nvPr>
        </p:nvSpPr>
        <p:spPr>
          <a:xfrm>
            <a:off x="505658" y="1015976"/>
            <a:ext cx="8005295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Grid Search’s outcomes reveal best parameters: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 = 100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Gamma = 10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524" y="-3576974"/>
            <a:ext cx="568200" cy="20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"/>
          <p:cNvSpPr txBox="1"/>
          <p:nvPr>
            <p:ph type="title"/>
          </p:nvPr>
        </p:nvSpPr>
        <p:spPr>
          <a:xfrm>
            <a:off x="314739" y="252332"/>
            <a:ext cx="912066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4.4. eXtreme Gradient Boosting (XGBoost)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4" name="Google Shape;454;p25"/>
          <p:cNvSpPr txBox="1"/>
          <p:nvPr>
            <p:ph idx="1" type="subTitle"/>
          </p:nvPr>
        </p:nvSpPr>
        <p:spPr>
          <a:xfrm>
            <a:off x="505658" y="1015976"/>
            <a:ext cx="8005295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i="1" lang="en-US" sz="2000">
                <a:latin typeface="Calibri"/>
                <a:ea typeface="Calibri"/>
                <a:cs typeface="Calibri"/>
                <a:sym typeface="Calibri"/>
              </a:rPr>
              <a:t>XGBoost demonstration</a:t>
            </a:r>
            <a:endParaRPr/>
          </a:p>
        </p:txBody>
      </p:sp>
      <p:pic>
        <p:nvPicPr>
          <p:cNvPr descr="A diagram of a training data&#10;&#10;Description automatically generated" id="455" name="Google Shape;45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514" y="832983"/>
            <a:ext cx="5398698" cy="431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524" y="-3576974"/>
            <a:ext cx="568200" cy="20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6"/>
          <p:cNvSpPr txBox="1"/>
          <p:nvPr>
            <p:ph idx="1" type="subTitle"/>
          </p:nvPr>
        </p:nvSpPr>
        <p:spPr>
          <a:xfrm>
            <a:off x="406650" y="825032"/>
            <a:ext cx="8005295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Best parameters:  n_estimators = 1000, learning_rate=0.1</a:t>
            </a:r>
            <a:endParaRPr/>
          </a:p>
        </p:txBody>
      </p:sp>
      <p:sp>
        <p:nvSpPr>
          <p:cNvPr id="462" name="Google Shape;462;p26"/>
          <p:cNvSpPr txBox="1"/>
          <p:nvPr>
            <p:ph type="title"/>
          </p:nvPr>
        </p:nvSpPr>
        <p:spPr>
          <a:xfrm>
            <a:off x="314739" y="252332"/>
            <a:ext cx="912066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4.4. eXtreme Gradient Boosting (XGBoost)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7"/>
          <p:cNvSpPr txBox="1"/>
          <p:nvPr>
            <p:ph type="title"/>
          </p:nvPr>
        </p:nvSpPr>
        <p:spPr>
          <a:xfrm>
            <a:off x="505658" y="292525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4.5. Gradient Boosting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8" name="Google Shape;468;p27"/>
          <p:cNvSpPr txBox="1"/>
          <p:nvPr>
            <p:ph idx="1" type="subTitle"/>
          </p:nvPr>
        </p:nvSpPr>
        <p:spPr>
          <a:xfrm>
            <a:off x="505658" y="865225"/>
            <a:ext cx="8132684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1. Initialization: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Start with a simple model, such as a small decision tree.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2. Repeat: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2.1. Training: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Train a new decision tree model to correct the errors of the current model. Use the gradient of prediction error to determine the direction of improvement.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2.2. Update: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Updates the weights of all models in the ensemble by increasing the weights of models with good performance and decreasing the weights of models with poor performance.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Inference: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New prediction by combining predictions from all models in the ensemble, with their respective weights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28"/>
          <p:cNvPicPr preferRelativeResize="0"/>
          <p:nvPr/>
        </p:nvPicPr>
        <p:blipFill rotWithShape="1">
          <a:blip r:embed="rId3">
            <a:alphaModFix/>
          </a:blip>
          <a:srcRect b="25749" l="0" r="0" t="0"/>
          <a:stretch/>
        </p:blipFill>
        <p:spPr>
          <a:xfrm>
            <a:off x="7123528" y="2465010"/>
            <a:ext cx="4735626" cy="2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8"/>
          <p:cNvSpPr txBox="1"/>
          <p:nvPr>
            <p:ph type="title"/>
          </p:nvPr>
        </p:nvSpPr>
        <p:spPr>
          <a:xfrm>
            <a:off x="505658" y="292525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4.5. Gradient Boosting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5" name="Google Shape;475;p28"/>
          <p:cNvSpPr txBox="1"/>
          <p:nvPr>
            <p:ph idx="1" type="subTitle"/>
          </p:nvPr>
        </p:nvSpPr>
        <p:spPr>
          <a:xfrm>
            <a:off x="505658" y="865225"/>
            <a:ext cx="81327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Best parameters: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					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150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					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0,1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					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76" name="Google Shape;476;p28"/>
          <p:cNvSpPr txBox="1"/>
          <p:nvPr/>
        </p:nvSpPr>
        <p:spPr>
          <a:xfrm>
            <a:off x="2952154" y="1215444"/>
            <a:ext cx="2017409" cy="496465"/>
          </a:xfrm>
          <a:prstGeom prst="rect">
            <a:avLst/>
          </a:prstGeom>
          <a:solidFill>
            <a:srgbClr val="22244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max_depth = 8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8"/>
          <p:cNvSpPr txBox="1"/>
          <p:nvPr/>
        </p:nvSpPr>
        <p:spPr>
          <a:xfrm>
            <a:off x="2952149" y="1968550"/>
            <a:ext cx="2358300" cy="496500"/>
          </a:xfrm>
          <a:prstGeom prst="rect">
            <a:avLst/>
          </a:prstGeom>
          <a:solidFill>
            <a:srgbClr val="2C265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n_estimators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150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8"/>
          <p:cNvSpPr txBox="1"/>
          <p:nvPr/>
        </p:nvSpPr>
        <p:spPr>
          <a:xfrm>
            <a:off x="2952149" y="3513750"/>
            <a:ext cx="2358300" cy="496500"/>
          </a:xfrm>
          <a:prstGeom prst="rect">
            <a:avLst/>
          </a:prstGeom>
          <a:solidFill>
            <a:srgbClr val="3A204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learning_rate = 0.1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8"/>
          <p:cNvSpPr txBox="1"/>
          <p:nvPr/>
        </p:nvSpPr>
        <p:spPr>
          <a:xfrm>
            <a:off x="2952154" y="2768085"/>
            <a:ext cx="2017409" cy="496465"/>
          </a:xfrm>
          <a:prstGeom prst="rect">
            <a:avLst/>
          </a:prstGeom>
          <a:solidFill>
            <a:srgbClr val="2C265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sub_sample = 1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2298600" y="1135847"/>
            <a:ext cx="45468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Results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85" name="Google Shape;485;p29"/>
          <p:cNvPicPr preferRelativeResize="0"/>
          <p:nvPr/>
        </p:nvPicPr>
        <p:blipFill rotWithShape="1">
          <a:blip r:embed="rId3">
            <a:alphaModFix/>
          </a:blip>
          <a:srcRect b="0" l="29" r="18" t="0"/>
          <a:stretch/>
        </p:blipFill>
        <p:spPr>
          <a:xfrm>
            <a:off x="0" y="2571750"/>
            <a:ext cx="4281937" cy="259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9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>
            <a:off x="5514393" y="2410650"/>
            <a:ext cx="3629611" cy="273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>
                <a:latin typeface="Montserrat ExtraBold"/>
                <a:ea typeface="Montserrat ExtraBold"/>
                <a:cs typeface="Montserrat ExtraBold"/>
                <a:sym typeface="Montserrat ExtraBold"/>
              </a:rPr>
              <a:t>Table of contents</a:t>
            </a:r>
            <a:endParaRPr sz="4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2" name="Google Shape;252;p3"/>
          <p:cNvSpPr txBox="1"/>
          <p:nvPr>
            <p:ph idx="2" type="title"/>
          </p:nvPr>
        </p:nvSpPr>
        <p:spPr>
          <a:xfrm>
            <a:off x="683415" y="1439825"/>
            <a:ext cx="756600" cy="5727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3" name="Google Shape;253;p3"/>
          <p:cNvSpPr txBox="1"/>
          <p:nvPr>
            <p:ph idx="1" type="subTitle"/>
          </p:nvPr>
        </p:nvSpPr>
        <p:spPr>
          <a:xfrm>
            <a:off x="1625625" y="1497438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500">
                <a:latin typeface="Nunito Black"/>
                <a:ea typeface="Nunito Black"/>
                <a:cs typeface="Nunito Black"/>
                <a:sym typeface="Nunito Black"/>
              </a:rPr>
              <a:t>Objective</a:t>
            </a:r>
            <a:endParaRPr sz="250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54" name="Google Shape;254;p3"/>
          <p:cNvSpPr txBox="1"/>
          <p:nvPr>
            <p:ph idx="8" type="subTitle"/>
          </p:nvPr>
        </p:nvSpPr>
        <p:spPr>
          <a:xfrm>
            <a:off x="1625634" y="2434625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500">
                <a:latin typeface="Nunito Black"/>
                <a:ea typeface="Nunito Black"/>
                <a:cs typeface="Nunito Black"/>
                <a:sym typeface="Nunito Black"/>
              </a:rPr>
              <a:t>Methodology</a:t>
            </a:r>
            <a:endParaRPr sz="250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55" name="Google Shape;255;p3"/>
          <p:cNvSpPr txBox="1"/>
          <p:nvPr>
            <p:ph idx="9" type="subTitle"/>
          </p:nvPr>
        </p:nvSpPr>
        <p:spPr>
          <a:xfrm>
            <a:off x="1625625" y="3371813"/>
            <a:ext cx="3189473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500">
                <a:latin typeface="Nunito Black"/>
                <a:ea typeface="Nunito Black"/>
                <a:cs typeface="Nunito Black"/>
                <a:sym typeface="Nunito Black"/>
              </a:rPr>
              <a:t>Data Preparation</a:t>
            </a:r>
            <a:endParaRPr sz="250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56" name="Google Shape;256;p3"/>
          <p:cNvSpPr txBox="1"/>
          <p:nvPr>
            <p:ph idx="13" type="subTitle"/>
          </p:nvPr>
        </p:nvSpPr>
        <p:spPr>
          <a:xfrm>
            <a:off x="4815107" y="1497450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500">
                <a:latin typeface="Nunito Black"/>
                <a:ea typeface="Nunito Black"/>
                <a:cs typeface="Nunito Black"/>
                <a:sym typeface="Nunito Black"/>
              </a:rPr>
              <a:t>Models</a:t>
            </a:r>
            <a:endParaRPr sz="250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57" name="Google Shape;257;p3"/>
          <p:cNvSpPr txBox="1"/>
          <p:nvPr>
            <p:ph idx="14" type="subTitle"/>
          </p:nvPr>
        </p:nvSpPr>
        <p:spPr>
          <a:xfrm>
            <a:off x="4815117" y="2434632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500">
                <a:latin typeface="Nunito Black"/>
                <a:ea typeface="Nunito Black"/>
                <a:cs typeface="Nunito Black"/>
                <a:sym typeface="Nunito Black"/>
              </a:rPr>
              <a:t>Conclusion</a:t>
            </a:r>
            <a:endParaRPr sz="250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58" name="Google Shape;258;p3"/>
          <p:cNvSpPr txBox="1"/>
          <p:nvPr>
            <p:ph idx="15" type="subTitle"/>
          </p:nvPr>
        </p:nvSpPr>
        <p:spPr>
          <a:xfrm>
            <a:off x="4815099" y="3371802"/>
            <a:ext cx="270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500">
                <a:latin typeface="Nunito Black"/>
                <a:ea typeface="Nunito Black"/>
                <a:cs typeface="Nunito Black"/>
                <a:sym typeface="Nunito Black"/>
              </a:rPr>
              <a:t>References</a:t>
            </a:r>
            <a:endParaRPr sz="250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59" name="Google Shape;2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524" y="-3576974"/>
            <a:ext cx="568200" cy="20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"/>
          <p:cNvSpPr txBox="1"/>
          <p:nvPr/>
        </p:nvSpPr>
        <p:spPr>
          <a:xfrm>
            <a:off x="683513" y="2372075"/>
            <a:ext cx="756600" cy="5727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/>
          </a:p>
        </p:txBody>
      </p:sp>
      <p:sp>
        <p:nvSpPr>
          <p:cNvPr id="261" name="Google Shape;261;p3"/>
          <p:cNvSpPr txBox="1"/>
          <p:nvPr/>
        </p:nvSpPr>
        <p:spPr>
          <a:xfrm>
            <a:off x="683415" y="3304325"/>
            <a:ext cx="756600" cy="5727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/>
          </a:p>
        </p:txBody>
      </p:sp>
      <p:sp>
        <p:nvSpPr>
          <p:cNvPr id="262" name="Google Shape;262;p3"/>
          <p:cNvSpPr txBox="1"/>
          <p:nvPr/>
        </p:nvSpPr>
        <p:spPr>
          <a:xfrm>
            <a:off x="7703985" y="1434888"/>
            <a:ext cx="756600" cy="5727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/>
          </a:p>
        </p:txBody>
      </p:sp>
      <p:sp>
        <p:nvSpPr>
          <p:cNvPr id="263" name="Google Shape;263;p3"/>
          <p:cNvSpPr txBox="1"/>
          <p:nvPr/>
        </p:nvSpPr>
        <p:spPr>
          <a:xfrm>
            <a:off x="7703985" y="2372075"/>
            <a:ext cx="756600" cy="5727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/>
          </a:p>
        </p:txBody>
      </p:sp>
      <p:sp>
        <p:nvSpPr>
          <p:cNvPr id="264" name="Google Shape;264;p3"/>
          <p:cNvSpPr txBox="1"/>
          <p:nvPr/>
        </p:nvSpPr>
        <p:spPr>
          <a:xfrm>
            <a:off x="7703985" y="3304325"/>
            <a:ext cx="756600" cy="572700"/>
          </a:xfrm>
          <a:prstGeom prst="rect">
            <a:avLst/>
          </a:prstGeom>
          <a:solidFill>
            <a:srgbClr val="FFFFFF">
              <a:alpha val="8627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0"/>
          <p:cNvSpPr txBox="1"/>
          <p:nvPr>
            <p:ph type="title"/>
          </p:nvPr>
        </p:nvSpPr>
        <p:spPr>
          <a:xfrm>
            <a:off x="2195233" y="-1098300"/>
            <a:ext cx="45468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492" name="Google Shape;492;p30"/>
          <p:cNvPicPr preferRelativeResize="0"/>
          <p:nvPr/>
        </p:nvPicPr>
        <p:blipFill rotWithShape="1">
          <a:blip r:embed="rId3">
            <a:alphaModFix/>
          </a:blip>
          <a:srcRect b="0" l="29" r="18" t="0"/>
          <a:stretch/>
        </p:blipFill>
        <p:spPr>
          <a:xfrm>
            <a:off x="-2631882" y="2571750"/>
            <a:ext cx="4281937" cy="259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0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>
            <a:off x="8386717" y="2429233"/>
            <a:ext cx="3629611" cy="273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918" y="333375"/>
            <a:ext cx="59721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"/>
          <p:cNvSpPr/>
          <p:nvPr>
            <p:ph idx="1" type="subTitle"/>
          </p:nvPr>
        </p:nvSpPr>
        <p:spPr>
          <a:xfrm>
            <a:off x="702078" y="1740107"/>
            <a:ext cx="7930676" cy="2171936"/>
          </a:xfrm>
          <a:prstGeom prst="roundRect">
            <a:avLst>
              <a:gd fmla="val 44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showed the best performance with a precision score of 0.8842, outperforming others such as SVM (0.7308), KNN (0.7871), Gradient Boosting (0.8629) and Random Forest (0.8566).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was chosen as the representative model due to its strong performance and practical advantages.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2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5" name="Google Shape;505;p32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DEE3F5">
              <a:alpha val="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06" name="Google Shape;506;p32"/>
          <p:cNvPicPr preferRelativeResize="0"/>
          <p:nvPr/>
        </p:nvPicPr>
        <p:blipFill rotWithShape="1">
          <a:blip r:embed="rId3">
            <a:alphaModFix/>
          </a:blip>
          <a:srcRect b="28285" l="0" r="0" t="-93"/>
          <a:stretch/>
        </p:blipFill>
        <p:spPr>
          <a:xfrm>
            <a:off x="5276204" y="2622725"/>
            <a:ext cx="3393157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2"/>
          <p:cNvPicPr preferRelativeResize="0"/>
          <p:nvPr/>
        </p:nvPicPr>
        <p:blipFill rotWithShape="1">
          <a:blip r:embed="rId4">
            <a:alphaModFix/>
          </a:blip>
          <a:srcRect b="28263" l="0" r="0" t="-129"/>
          <a:stretch/>
        </p:blipFill>
        <p:spPr>
          <a:xfrm>
            <a:off x="474638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7078" y="3252762"/>
            <a:ext cx="1250686" cy="14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"/>
          <p:cNvSpPr txBox="1"/>
          <p:nvPr>
            <p:ph type="title"/>
          </p:nvPr>
        </p:nvSpPr>
        <p:spPr>
          <a:xfrm>
            <a:off x="4123380" y="-994128"/>
            <a:ext cx="4006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14" name="Google Shape;514;p33"/>
          <p:cNvSpPr txBox="1"/>
          <p:nvPr>
            <p:ph idx="2" type="title"/>
          </p:nvPr>
        </p:nvSpPr>
        <p:spPr>
          <a:xfrm>
            <a:off x="2422530" y="-1415028"/>
            <a:ext cx="1235700" cy="841800"/>
          </a:xfrm>
          <a:prstGeom prst="rect">
            <a:avLst/>
          </a:prstGeom>
          <a:solidFill>
            <a:srgbClr val="DEE3F5">
              <a:alpha val="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15" name="Google Shape;5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078" y="3252762"/>
            <a:ext cx="1250686" cy="147194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3"/>
          <p:cNvSpPr/>
          <p:nvPr/>
        </p:nvSpPr>
        <p:spPr>
          <a:xfrm>
            <a:off x="606662" y="660834"/>
            <a:ext cx="7930676" cy="3821832"/>
          </a:xfrm>
          <a:prstGeom prst="roundRect">
            <a:avLst>
              <a:gd fmla="val 4482" name="adj"/>
            </a:avLst>
          </a:prstGeom>
          <a:solidFill>
            <a:srgbClr val="FCE1DF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3"/>
          <p:cNvSpPr txBox="1"/>
          <p:nvPr/>
        </p:nvSpPr>
        <p:spPr>
          <a:xfrm>
            <a:off x="727544" y="775184"/>
            <a:ext cx="7498080" cy="33617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study employs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create a housing market price prediction model, using a publicly available real estate transaction dataset. </a:t>
            </a:r>
            <a:endParaRPr/>
          </a:p>
          <a:p>
            <a:pPr indent="-342900" lvl="0" marL="342900" marR="0" rt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algorithm with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binding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outperforms other models in all evaluated metrics, including coefficient of determination, F1 score, precision, recall, and accuracy. </a:t>
            </a:r>
            <a:endParaRPr/>
          </a:p>
          <a:p>
            <a:pPr indent="-342900" lvl="0" marL="342900" marR="0" rtl="0" algn="just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study highlights the challenge of achieving accurate results with common analytical data types, offering significant research potential for future exploration.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 txBox="1"/>
          <p:nvPr>
            <p:ph type="title"/>
          </p:nvPr>
        </p:nvSpPr>
        <p:spPr>
          <a:xfrm>
            <a:off x="720000" y="1821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>
                <a:latin typeface="Montserrat Black"/>
                <a:ea typeface="Montserrat Black"/>
                <a:cs typeface="Montserrat Black"/>
                <a:sym typeface="Montserrat Black"/>
              </a:rPr>
              <a:t>06. References</a:t>
            </a:r>
            <a:endParaRPr/>
          </a:p>
        </p:txBody>
      </p:sp>
      <p:pic>
        <p:nvPicPr>
          <p:cNvPr id="523" name="Google Shape;5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524" y="-3576974"/>
            <a:ext cx="568200" cy="20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4"/>
          <p:cNvSpPr txBox="1"/>
          <p:nvPr>
            <p:ph idx="1" type="subTitle"/>
          </p:nvPr>
        </p:nvSpPr>
        <p:spPr>
          <a:xfrm>
            <a:off x="379472" y="957045"/>
            <a:ext cx="8385056" cy="32294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1200">
                <a:latin typeface="Calibri"/>
                <a:ea typeface="Calibri"/>
                <a:cs typeface="Calibri"/>
                <a:sym typeface="Calibri"/>
              </a:rPr>
              <a:t>[1] Biau, G ́erard, and Erwan Scornet. ”A random forest guided tour.” Test 25 (2016): 197-227.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1200">
                <a:latin typeface="Calibri"/>
                <a:ea typeface="Calibri"/>
                <a:cs typeface="Calibri"/>
                <a:sym typeface="Calibri"/>
              </a:rPr>
              <a:t>[2] Kiel, Katherine A., and Jeffrey E. Zabel. ”Location, location, location: The 3L Approach to house price determination.” Journal of Housing Economics 17.2 (2008): 175-190.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1200">
                <a:latin typeface="Calibri"/>
                <a:ea typeface="Calibri"/>
                <a:cs typeface="Calibri"/>
                <a:sym typeface="Calibri"/>
              </a:rPr>
              <a:t>[3] Wen, Haizhen, Yan Zhang, and Ling Zhang. ”Do educational facilities affect housing price? An empirical study in Hangzhou, China.” Habitat International 42 (2014): 155-163.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1200">
                <a:latin typeface="Calibri"/>
                <a:ea typeface="Calibri"/>
                <a:cs typeface="Calibri"/>
                <a:sym typeface="Calibri"/>
              </a:rPr>
              <a:t>[4] Hao, Jinlian, and Haitao Ma. ”Spatial heterogeneity of public service facilities in the living circle and its influence on housing prices: a case study of central urban Dalian, China.” Land 11.7 (2022): 1095.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1200">
                <a:latin typeface="Calibri"/>
                <a:ea typeface="Calibri"/>
                <a:cs typeface="Calibri"/>
                <a:sym typeface="Calibri"/>
              </a:rPr>
              <a:t>[5] Park, Byeonghwa, and Jae Kwon Bae. ”Using machine learning algorithms for housing price prediction: The case of Fairfax County, Virginia housing data.” Keimyung University, April 2015.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1200">
                <a:latin typeface="Calibri"/>
                <a:ea typeface="Calibri"/>
                <a:cs typeface="Calibri"/>
                <a:sym typeface="Calibri"/>
              </a:rPr>
              <a:t>[6] Christopher, Antony. ”K-Nearest Neighbor. A complete explanation of KNN.” Medium, 2 February 2021. Available at: https://medium.com/swlh/k-nearest-neighbor-ca2593d7a3c4.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1200">
                <a:latin typeface="Calibri"/>
                <a:ea typeface="Calibri"/>
                <a:cs typeface="Calibri"/>
                <a:sym typeface="Calibri"/>
              </a:rPr>
              <a:t>[7] Shah, Rajvi. ”Support Vector Machine — Introduction to Machine Learning Algorithms Supervised ML Algorithm: Support Vector Machines (SVM).” Medium, 14 January 2021. Available at: https://medium.com/analytics-vidhya/supervised-ml-algorithm-support-vector-machines-svm-fb674430ab74.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1200">
                <a:latin typeface="Calibri"/>
                <a:ea typeface="Calibri"/>
                <a:cs typeface="Calibri"/>
                <a:sym typeface="Calibri"/>
              </a:rPr>
              <a:t>[8] Chen, Tianqi, and Carlos Guestrin. ”XGBoost: A Scalable Tree Boosting System.” Proceedings of the 22nd ACM SIGKDD International Conference on Knowledge Discovery and Data Mining (2016): 785-794.</a:t>
            </a:r>
            <a:endParaRPr b="0"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5"/>
          <p:cNvGrpSpPr/>
          <p:nvPr/>
        </p:nvGrpSpPr>
        <p:grpSpPr>
          <a:xfrm>
            <a:off x="4321323" y="897250"/>
            <a:ext cx="5647975" cy="4144575"/>
            <a:chOff x="4321323" y="897250"/>
            <a:chExt cx="5647975" cy="4144575"/>
          </a:xfrm>
        </p:grpSpPr>
        <p:grpSp>
          <p:nvGrpSpPr>
            <p:cNvPr id="530" name="Google Shape;530;p35"/>
            <p:cNvGrpSpPr/>
            <p:nvPr/>
          </p:nvGrpSpPr>
          <p:grpSpPr>
            <a:xfrm>
              <a:off x="5304350" y="1820025"/>
              <a:ext cx="2814100" cy="2046949"/>
              <a:chOff x="5304350" y="1820025"/>
              <a:chExt cx="2814100" cy="2046949"/>
            </a:xfrm>
          </p:grpSpPr>
          <p:pic>
            <p:nvPicPr>
              <p:cNvPr id="531" name="Google Shape;531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21975" y="2201025"/>
                <a:ext cx="596475" cy="1665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" name="Google Shape;532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04350" y="1820025"/>
                <a:ext cx="596475" cy="16659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3" name="Google Shape;533;p35"/>
            <p:cNvPicPr preferRelativeResize="0"/>
            <p:nvPr/>
          </p:nvPicPr>
          <p:blipFill rotWithShape="1">
            <a:blip r:embed="rId4">
              <a:alphaModFix/>
            </a:blip>
            <a:srcRect b="23564" l="0" r="28606" t="0"/>
            <a:stretch/>
          </p:blipFill>
          <p:spPr>
            <a:xfrm>
              <a:off x="4835950" y="897250"/>
              <a:ext cx="5133348" cy="3931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35"/>
            <p:cNvPicPr preferRelativeResize="0"/>
            <p:nvPr/>
          </p:nvPicPr>
          <p:blipFill rotWithShape="1">
            <a:blip r:embed="rId5">
              <a:alphaModFix/>
            </a:blip>
            <a:srcRect b="0" l="0" r="2333" t="0"/>
            <a:stretch/>
          </p:blipFill>
          <p:spPr>
            <a:xfrm flipH="1">
              <a:off x="4321323" y="3166525"/>
              <a:ext cx="5366277" cy="187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5" name="Google Shape;535;p35"/>
          <p:cNvSpPr txBox="1"/>
          <p:nvPr>
            <p:ph idx="2" type="title"/>
          </p:nvPr>
        </p:nvSpPr>
        <p:spPr>
          <a:xfrm>
            <a:off x="365868" y="1914875"/>
            <a:ext cx="4835612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000">
                <a:latin typeface="Montserrat Black"/>
                <a:ea typeface="Montserrat Black"/>
                <a:cs typeface="Montserrat Black"/>
                <a:sym typeface="Montserrat Black"/>
              </a:rPr>
              <a:t>Thank you</a:t>
            </a:r>
            <a:br>
              <a:rPr lang="en-US" sz="5000"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5000">
                <a:latin typeface="Montserrat Black"/>
                <a:ea typeface="Montserrat Black"/>
                <a:cs typeface="Montserrat Black"/>
                <a:sym typeface="Montserrat Black"/>
              </a:rPr>
              <a:t>for listening!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"/>
          <p:cNvSpPr txBox="1"/>
          <p:nvPr>
            <p:ph type="title"/>
          </p:nvPr>
        </p:nvSpPr>
        <p:spPr>
          <a:xfrm>
            <a:off x="505658" y="372912"/>
            <a:ext cx="493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1. Objective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70" name="Google Shape;270;p4"/>
          <p:cNvGrpSpPr/>
          <p:nvPr/>
        </p:nvGrpSpPr>
        <p:grpSpPr>
          <a:xfrm>
            <a:off x="709150" y="3958186"/>
            <a:ext cx="3952502" cy="918551"/>
            <a:chOff x="709150" y="3958186"/>
            <a:chExt cx="3952502" cy="918551"/>
          </a:xfrm>
        </p:grpSpPr>
        <p:pic>
          <p:nvPicPr>
            <p:cNvPr id="271" name="Google Shape;271;p4"/>
            <p:cNvPicPr preferRelativeResize="0"/>
            <p:nvPr/>
          </p:nvPicPr>
          <p:blipFill rotWithShape="1">
            <a:blip r:embed="rId3">
              <a:alphaModFix/>
            </a:blip>
            <a:srcRect b="18065" l="0" r="0" t="0"/>
            <a:stretch/>
          </p:blipFill>
          <p:spPr>
            <a:xfrm>
              <a:off x="1009475" y="4179275"/>
              <a:ext cx="304775" cy="69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" name="Google Shape;272;p4"/>
            <p:cNvGrpSpPr/>
            <p:nvPr/>
          </p:nvGrpSpPr>
          <p:grpSpPr>
            <a:xfrm>
              <a:off x="709150" y="3958186"/>
              <a:ext cx="3952502" cy="918551"/>
              <a:chOff x="709150" y="3958186"/>
              <a:chExt cx="3952502" cy="918551"/>
            </a:xfrm>
          </p:grpSpPr>
          <p:pic>
            <p:nvPicPr>
              <p:cNvPr id="273" name="Google Shape;273;p4"/>
              <p:cNvPicPr preferRelativeResize="0"/>
              <p:nvPr/>
            </p:nvPicPr>
            <p:blipFill rotWithShape="1">
              <a:blip r:embed="rId4">
                <a:alphaModFix/>
              </a:blip>
              <a:srcRect b="67513" l="0" r="0" t="0"/>
              <a:stretch/>
            </p:blipFill>
            <p:spPr>
              <a:xfrm>
                <a:off x="709150" y="3958186"/>
                <a:ext cx="3952502" cy="9185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4"/>
              <p:cNvPicPr preferRelativeResize="0"/>
              <p:nvPr/>
            </p:nvPicPr>
            <p:blipFill rotWithShape="1">
              <a:blip r:embed="rId5">
                <a:alphaModFix/>
              </a:blip>
              <a:srcRect b="72803" l="0" r="0" t="0"/>
              <a:stretch/>
            </p:blipFill>
            <p:spPr>
              <a:xfrm>
                <a:off x="2210425" y="4594702"/>
                <a:ext cx="391951" cy="282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Free Search Home illustration and picture" id="275" name="Google Shape;27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784" y="1174450"/>
            <a:ext cx="3854961" cy="2481631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Free Property Property Prices illustration and picture" id="276" name="Google Shape;27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1252" y="1471876"/>
            <a:ext cx="3952502" cy="263706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"/>
          <p:cNvPicPr preferRelativeResize="0"/>
          <p:nvPr/>
        </p:nvPicPr>
        <p:blipFill rotWithShape="1">
          <a:blip r:embed="rId3">
            <a:alphaModFix/>
          </a:blip>
          <a:srcRect b="0" l="29" r="18" t="0"/>
          <a:stretch/>
        </p:blipFill>
        <p:spPr>
          <a:xfrm>
            <a:off x="0" y="2571750"/>
            <a:ext cx="4281937" cy="259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>
            <a:off x="5514393" y="2410650"/>
            <a:ext cx="3629611" cy="27328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"/>
          <p:cNvSpPr txBox="1"/>
          <p:nvPr>
            <p:ph type="title"/>
          </p:nvPr>
        </p:nvSpPr>
        <p:spPr>
          <a:xfrm>
            <a:off x="2349309" y="1539016"/>
            <a:ext cx="4445382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4500">
                <a:latin typeface="Montserrat ExtraBold"/>
                <a:ea typeface="Montserrat ExtraBold"/>
                <a:cs typeface="Montserrat ExtraBold"/>
                <a:sym typeface="Montserrat ExtraBold"/>
              </a:rPr>
              <a:t>Methodology</a:t>
            </a:r>
            <a:endParaRPr sz="4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4" name="Google Shape;284;p5"/>
          <p:cNvSpPr txBox="1"/>
          <p:nvPr/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DEE3F5">
              <a:alpha val="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/>
          <p:nvPr/>
        </p:nvSpPr>
        <p:spPr>
          <a:xfrm>
            <a:off x="8290327" y="1639935"/>
            <a:ext cx="1704900" cy="1704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-1525944" y="-718167"/>
            <a:ext cx="2442900" cy="2442900"/>
          </a:xfrm>
          <a:prstGeom prst="ellipse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diagram&#10;&#10;Description automatically generated" id="291" name="Google Shape;2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67" y="689512"/>
            <a:ext cx="8742066" cy="265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3472179" y="3848518"/>
            <a:ext cx="21996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1: Methodology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"/>
          <p:cNvSpPr txBox="1"/>
          <p:nvPr>
            <p:ph type="title"/>
          </p:nvPr>
        </p:nvSpPr>
        <p:spPr>
          <a:xfrm>
            <a:off x="1721553" y="1570929"/>
            <a:ext cx="570089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Preparation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8" name="Google Shape;298;p7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DEE3F5">
              <a:alpha val="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99" name="Google Shape;299;p7"/>
          <p:cNvPicPr preferRelativeResize="0"/>
          <p:nvPr/>
        </p:nvPicPr>
        <p:blipFill rotWithShape="1">
          <a:blip r:embed="rId3">
            <a:alphaModFix/>
          </a:blip>
          <a:srcRect b="28285" l="0" r="0" t="-93"/>
          <a:stretch/>
        </p:blipFill>
        <p:spPr>
          <a:xfrm>
            <a:off x="5276204" y="2622725"/>
            <a:ext cx="3393157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/>
          <p:cNvPicPr preferRelativeResize="0"/>
          <p:nvPr/>
        </p:nvPicPr>
        <p:blipFill rotWithShape="1">
          <a:blip r:embed="rId4">
            <a:alphaModFix/>
          </a:blip>
          <a:srcRect b="28263" l="0" r="0" t="-129"/>
          <a:stretch/>
        </p:blipFill>
        <p:spPr>
          <a:xfrm>
            <a:off x="474638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7078" y="3252762"/>
            <a:ext cx="1250686" cy="14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"/>
          <p:cNvSpPr txBox="1"/>
          <p:nvPr>
            <p:ph type="title"/>
          </p:nvPr>
        </p:nvSpPr>
        <p:spPr>
          <a:xfrm>
            <a:off x="505658" y="372912"/>
            <a:ext cx="493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3.1. Data collection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7" name="Google Shape;307;p8"/>
          <p:cNvSpPr txBox="1"/>
          <p:nvPr>
            <p:ph idx="1" type="subTitle"/>
          </p:nvPr>
        </p:nvSpPr>
        <p:spPr>
          <a:xfrm>
            <a:off x="516577" y="1166701"/>
            <a:ext cx="7190509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Website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https://batdongsan.com.vn/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Housing data collected in December 2023 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Using Selenium and BeautifulSoup libraries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Initial extraction of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14,464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records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10 variables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8"/>
          <p:cNvGrpSpPr/>
          <p:nvPr/>
        </p:nvGrpSpPr>
        <p:grpSpPr>
          <a:xfrm>
            <a:off x="709150" y="3958186"/>
            <a:ext cx="3952502" cy="918551"/>
            <a:chOff x="709150" y="3958186"/>
            <a:chExt cx="3952502" cy="918551"/>
          </a:xfrm>
        </p:grpSpPr>
        <p:pic>
          <p:nvPicPr>
            <p:cNvPr id="309" name="Google Shape;309;p8"/>
            <p:cNvPicPr preferRelativeResize="0"/>
            <p:nvPr/>
          </p:nvPicPr>
          <p:blipFill rotWithShape="1">
            <a:blip r:embed="rId4">
              <a:alphaModFix/>
            </a:blip>
            <a:srcRect b="18065" l="0" r="0" t="0"/>
            <a:stretch/>
          </p:blipFill>
          <p:spPr>
            <a:xfrm>
              <a:off x="1009475" y="4179275"/>
              <a:ext cx="304775" cy="69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0" name="Google Shape;310;p8"/>
            <p:cNvGrpSpPr/>
            <p:nvPr/>
          </p:nvGrpSpPr>
          <p:grpSpPr>
            <a:xfrm>
              <a:off x="709150" y="3958186"/>
              <a:ext cx="3952502" cy="918551"/>
              <a:chOff x="709150" y="3958186"/>
              <a:chExt cx="3952502" cy="918551"/>
            </a:xfrm>
          </p:grpSpPr>
          <p:pic>
            <p:nvPicPr>
              <p:cNvPr id="311" name="Google Shape;311;p8"/>
              <p:cNvPicPr preferRelativeResize="0"/>
              <p:nvPr/>
            </p:nvPicPr>
            <p:blipFill rotWithShape="1">
              <a:blip r:embed="rId5">
                <a:alphaModFix/>
              </a:blip>
              <a:srcRect b="67513" l="0" r="0" t="0"/>
              <a:stretch/>
            </p:blipFill>
            <p:spPr>
              <a:xfrm>
                <a:off x="709150" y="3958186"/>
                <a:ext cx="3952502" cy="9185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8"/>
              <p:cNvPicPr preferRelativeResize="0"/>
              <p:nvPr/>
            </p:nvPicPr>
            <p:blipFill rotWithShape="1">
              <a:blip r:embed="rId6">
                <a:alphaModFix/>
              </a:blip>
              <a:srcRect b="72803" l="0" r="0" t="0"/>
              <a:stretch/>
            </p:blipFill>
            <p:spPr>
              <a:xfrm>
                <a:off x="2210425" y="4594702"/>
                <a:ext cx="391951" cy="282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Selenium &amp; Beautiful Soup - Combined Project" id="313" name="Google Shape;313;p8"/>
          <p:cNvPicPr preferRelativeResize="0"/>
          <p:nvPr/>
        </p:nvPicPr>
        <p:blipFill rotWithShape="1">
          <a:blip r:embed="rId7">
            <a:alphaModFix/>
          </a:blip>
          <a:srcRect b="14960" l="0" r="0" t="0"/>
          <a:stretch/>
        </p:blipFill>
        <p:spPr>
          <a:xfrm>
            <a:off x="5161643" y="2857165"/>
            <a:ext cx="3465780" cy="165784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"/>
          <p:cNvSpPr txBox="1"/>
          <p:nvPr>
            <p:ph type="title"/>
          </p:nvPr>
        </p:nvSpPr>
        <p:spPr>
          <a:xfrm>
            <a:off x="505658" y="372912"/>
            <a:ext cx="64578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3.2. Data preprocessing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19" name="Google Shape;319;p9"/>
          <p:cNvGrpSpPr/>
          <p:nvPr/>
        </p:nvGrpSpPr>
        <p:grpSpPr>
          <a:xfrm>
            <a:off x="709150" y="3958186"/>
            <a:ext cx="3952502" cy="918551"/>
            <a:chOff x="709150" y="3958186"/>
            <a:chExt cx="3952502" cy="918551"/>
          </a:xfrm>
        </p:grpSpPr>
        <p:pic>
          <p:nvPicPr>
            <p:cNvPr id="320" name="Google Shape;320;p9"/>
            <p:cNvPicPr preferRelativeResize="0"/>
            <p:nvPr/>
          </p:nvPicPr>
          <p:blipFill rotWithShape="1">
            <a:blip r:embed="rId3">
              <a:alphaModFix/>
            </a:blip>
            <a:srcRect b="18065" l="0" r="0" t="0"/>
            <a:stretch/>
          </p:blipFill>
          <p:spPr>
            <a:xfrm>
              <a:off x="1009475" y="4179275"/>
              <a:ext cx="304775" cy="69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1" name="Google Shape;321;p9"/>
            <p:cNvGrpSpPr/>
            <p:nvPr/>
          </p:nvGrpSpPr>
          <p:grpSpPr>
            <a:xfrm>
              <a:off x="709150" y="3958186"/>
              <a:ext cx="3952502" cy="918551"/>
              <a:chOff x="709150" y="3958186"/>
              <a:chExt cx="3952502" cy="918551"/>
            </a:xfrm>
          </p:grpSpPr>
          <p:pic>
            <p:nvPicPr>
              <p:cNvPr id="322" name="Google Shape;322;p9"/>
              <p:cNvPicPr preferRelativeResize="0"/>
              <p:nvPr/>
            </p:nvPicPr>
            <p:blipFill rotWithShape="1">
              <a:blip r:embed="rId4">
                <a:alphaModFix/>
              </a:blip>
              <a:srcRect b="67513" l="0" r="0" t="0"/>
              <a:stretch/>
            </p:blipFill>
            <p:spPr>
              <a:xfrm>
                <a:off x="709150" y="3958186"/>
                <a:ext cx="3952502" cy="9185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9"/>
              <p:cNvPicPr preferRelativeResize="0"/>
              <p:nvPr/>
            </p:nvPicPr>
            <p:blipFill rotWithShape="1">
              <a:blip r:embed="rId5">
                <a:alphaModFix/>
              </a:blip>
              <a:srcRect b="72803" l="0" r="0" t="0"/>
              <a:stretch/>
            </p:blipFill>
            <p:spPr>
              <a:xfrm>
                <a:off x="2210425" y="4594702"/>
                <a:ext cx="391951" cy="282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24" name="Google Shape;324;p9"/>
          <p:cNvSpPr txBox="1"/>
          <p:nvPr>
            <p:ph idx="1" type="subTitle"/>
          </p:nvPr>
        </p:nvSpPr>
        <p:spPr>
          <a:xfrm>
            <a:off x="505658" y="1659874"/>
            <a:ext cx="8514355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Remove duplicates and data that do not have meaning in future work</a:t>
            </a:r>
            <a:endParaRPr/>
          </a:p>
          <a:p>
            <a:pPr indent="-3429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Reformatting data for correct format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utonomous Driving Technology Pitch Deck by Slidesgo">
  <a:themeElements>
    <a:clrScheme name="Simple Light">
      <a:dk1>
        <a:srgbClr val="FFFFFF"/>
      </a:dk1>
      <a:lt1>
        <a:srgbClr val="131524"/>
      </a:lt1>
      <a:dk2>
        <a:srgbClr val="F47065"/>
      </a:dk2>
      <a:lt2>
        <a:srgbClr val="FBCAC4"/>
      </a:lt2>
      <a:accent1>
        <a:srgbClr val="7191D2"/>
      </a:accent1>
      <a:accent2>
        <a:srgbClr val="594DAA"/>
      </a:accent2>
      <a:accent3>
        <a:srgbClr val="1C2548"/>
      </a:accent3>
      <a:accent4>
        <a:srgbClr val="7740A4"/>
      </a:accent4>
      <a:accent5>
        <a:srgbClr val="754289"/>
      </a:accent5>
      <a:accent6>
        <a:srgbClr val="4024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